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5"/>
  </p:sldMasterIdLst>
  <p:notesMasterIdLst>
    <p:notesMasterId r:id="rId35"/>
  </p:notesMasterIdLst>
  <p:handoutMasterIdLst>
    <p:handoutMasterId r:id="rId36"/>
  </p:handoutMasterIdLst>
  <p:sldIdLst>
    <p:sldId id="261" r:id="rId6"/>
    <p:sldId id="433" r:id="rId7"/>
    <p:sldId id="427" r:id="rId8"/>
    <p:sldId id="461" r:id="rId9"/>
    <p:sldId id="413" r:id="rId10"/>
    <p:sldId id="426" r:id="rId11"/>
    <p:sldId id="448" r:id="rId12"/>
    <p:sldId id="414" r:id="rId13"/>
    <p:sldId id="415" r:id="rId14"/>
    <p:sldId id="439" r:id="rId15"/>
    <p:sldId id="455" r:id="rId16"/>
    <p:sldId id="440" r:id="rId17"/>
    <p:sldId id="441" r:id="rId18"/>
    <p:sldId id="456" r:id="rId19"/>
    <p:sldId id="442" r:id="rId20"/>
    <p:sldId id="457" r:id="rId21"/>
    <p:sldId id="444" r:id="rId22"/>
    <p:sldId id="458" r:id="rId23"/>
    <p:sldId id="445" r:id="rId24"/>
    <p:sldId id="459" r:id="rId25"/>
    <p:sldId id="447" r:id="rId26"/>
    <p:sldId id="451" r:id="rId27"/>
    <p:sldId id="460" r:id="rId28"/>
    <p:sldId id="422" r:id="rId29"/>
    <p:sldId id="453" r:id="rId30"/>
    <p:sldId id="431" r:id="rId31"/>
    <p:sldId id="430" r:id="rId32"/>
    <p:sldId id="454" r:id="rId33"/>
    <p:sldId id="424" r:id="rId3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1C"/>
    <a:srgbClr val="5F9127"/>
    <a:srgbClr val="00A44A"/>
    <a:srgbClr val="008E40"/>
    <a:srgbClr val="00759E"/>
    <a:srgbClr val="0000CC"/>
    <a:srgbClr val="FFFFFF"/>
    <a:srgbClr val="C0C0C0"/>
    <a:srgbClr val="5F5F5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9" autoAdjust="0"/>
    <p:restoredTop sz="90073" autoAdjust="0"/>
  </p:normalViewPr>
  <p:slideViewPr>
    <p:cSldViewPr>
      <p:cViewPr varScale="1">
        <p:scale>
          <a:sx n="116" d="100"/>
          <a:sy n="116" d="100"/>
        </p:scale>
        <p:origin x="189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902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smtClean="0"/>
              <a:t>CLASSIFIED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pPr>
              <a:defRPr/>
            </a:pPr>
            <a:fld id="{3939F622-43E4-45E7-ABC5-95B541BAD274}" type="datetimeFigureOut">
              <a:rPr lang="en-US"/>
              <a:pPr>
                <a:defRPr/>
              </a:pPr>
              <a:t>11/4/2019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pPr>
              <a:defRPr/>
            </a:pPr>
            <a:fld id="{3EC51D9C-C1EC-4B2A-BF7B-39069B5BA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79654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CLASSIFIED </a:t>
            </a:r>
            <a:endParaRPr 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962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183" y="4561226"/>
            <a:ext cx="5850835" cy="43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962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C311E6F-7E7F-4C8B-8BF1-E7A4F55C48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0224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75 CEG (Jim)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11E6F-7E7F-4C8B-8BF1-E7A4F55C485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CLASSIFIED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070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75 CEG (Jim)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11E6F-7E7F-4C8B-8BF1-E7A4F55C485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CLASSIFIED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473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3095A2-5165-4B3D-8D0D-BD46D32DAA34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4143587" y="9120814"/>
            <a:ext cx="3171613" cy="48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51" tIns="47425" rIns="94851" bIns="47425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89B1A307-518F-4FC6-AAE3-B8AA244C9B34}" type="slidenum">
              <a:rPr lang="en-US" altLang="en-US" sz="1200"/>
              <a:pPr algn="r" eaLnBrk="1" hangingPunct="1"/>
              <a:t>11</a:t>
            </a:fld>
            <a:endParaRPr lang="en-US" altLang="en-US" sz="120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800600" cy="3600450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8440" y="4439899"/>
            <a:ext cx="6844454" cy="31954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000" dirty="0"/>
              <a:t>75 CEG (Jim)</a:t>
            </a:r>
          </a:p>
          <a:p>
            <a:pPr eaLnBrk="1" hangingPunct="1"/>
            <a:endParaRPr lang="en-US" altLang="en-US" sz="1000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CLASSIFIED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59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3095A2-5165-4B3D-8D0D-BD46D32DAA34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4143587" y="9120814"/>
            <a:ext cx="3171613" cy="48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51" tIns="47425" rIns="94851" bIns="47425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89B1A307-518F-4FC6-AAE3-B8AA244C9B34}" type="slidenum">
              <a:rPr lang="en-US" altLang="en-US" sz="1200"/>
              <a:pPr algn="r" eaLnBrk="1" hangingPunct="1"/>
              <a:t>12</a:t>
            </a:fld>
            <a:endParaRPr lang="en-US" altLang="en-US" sz="120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800600" cy="3600450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8440" y="4439899"/>
            <a:ext cx="6844454" cy="31954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000" dirty="0"/>
              <a:t>75 CEG (Jim)</a:t>
            </a:r>
          </a:p>
          <a:p>
            <a:pPr eaLnBrk="1" hangingPunct="1"/>
            <a:endParaRPr lang="en-US" altLang="en-US" sz="1000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CLASSIFIED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772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3095A2-5165-4B3D-8D0D-BD46D32DAA34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4143587" y="9120814"/>
            <a:ext cx="3171613" cy="48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51" tIns="47425" rIns="94851" bIns="47425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89B1A307-518F-4FC6-AAE3-B8AA244C9B34}" type="slidenum">
              <a:rPr lang="en-US" altLang="en-US" sz="1200"/>
              <a:pPr algn="r" eaLnBrk="1" hangingPunct="1"/>
              <a:t>13</a:t>
            </a:fld>
            <a:endParaRPr lang="en-US" altLang="en-US" sz="120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800600" cy="3600450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8440" y="4439899"/>
            <a:ext cx="6844454" cy="31954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000" dirty="0"/>
              <a:t>75 CEG (Jim)</a:t>
            </a:r>
          </a:p>
          <a:p>
            <a:pPr eaLnBrk="1" hangingPunct="1"/>
            <a:endParaRPr lang="en-US" altLang="en-US" sz="1000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CLASSIFIED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901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3095A2-5165-4B3D-8D0D-BD46D32DAA34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4143587" y="9120814"/>
            <a:ext cx="3171613" cy="48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51" tIns="47425" rIns="94851" bIns="47425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89B1A307-518F-4FC6-AAE3-B8AA244C9B34}" type="slidenum">
              <a:rPr lang="en-US" altLang="en-US" sz="1200"/>
              <a:pPr algn="r" eaLnBrk="1" hangingPunct="1"/>
              <a:t>14</a:t>
            </a:fld>
            <a:endParaRPr lang="en-US" altLang="en-US" sz="120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800600" cy="3600450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8440" y="4439899"/>
            <a:ext cx="6844454" cy="31954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000" dirty="0"/>
              <a:t>75 CEG (Jim)</a:t>
            </a:r>
          </a:p>
          <a:p>
            <a:pPr eaLnBrk="1" hangingPunct="1"/>
            <a:endParaRPr lang="en-US" altLang="en-US" sz="1000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CLASSIFIED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321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75 CEG (Jim)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11E6F-7E7F-4C8B-8BF1-E7A4F55C485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CLASSIFIED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229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75 CEG (Jim)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11E6F-7E7F-4C8B-8BF1-E7A4F55C485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CLASSIFIED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970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75 CEG (Jim)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11E6F-7E7F-4C8B-8BF1-E7A4F55C485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CLASSIFIED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237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75 CEG (Jim)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11E6F-7E7F-4C8B-8BF1-E7A4F55C485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CLASSIFIED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2301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75 CEG (Jim)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11E6F-7E7F-4C8B-8BF1-E7A4F55C485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CLASSIFIED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881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PZ (TSgt Bedoya)</a:t>
            </a:r>
          </a:p>
          <a:p>
            <a:r>
              <a:rPr lang="en-US" dirty="0" smtClean="0"/>
              <a:t>- The agenda for today’s industry day is as follows: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11E6F-7E7F-4C8B-8BF1-E7A4F55C485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CLASSIFIED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429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75 CEG (Jim)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11E6F-7E7F-4C8B-8BF1-E7A4F55C485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CLASSIFIED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0144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75 CEG (Jim)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11E6F-7E7F-4C8B-8BF1-E7A4F55C485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CLASSIFIED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687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3095A2-5165-4B3D-8D0D-BD46D32DAA34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4143587" y="9120814"/>
            <a:ext cx="3171613" cy="48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51" tIns="47425" rIns="94851" bIns="47425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89B1A307-518F-4FC6-AAE3-B8AA244C9B34}" type="slidenum">
              <a:rPr lang="en-US" altLang="en-US" sz="1200"/>
              <a:pPr algn="r" eaLnBrk="1" hangingPunct="1"/>
              <a:t>22</a:t>
            </a:fld>
            <a:endParaRPr lang="en-US" altLang="en-US" sz="120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800600" cy="3600450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8440" y="4439899"/>
            <a:ext cx="6844454" cy="31954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000" dirty="0"/>
              <a:t>75 CEG (Jim)</a:t>
            </a:r>
          </a:p>
          <a:p>
            <a:pPr eaLnBrk="1" hangingPunct="1"/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750215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3095A2-5165-4B3D-8D0D-BD46D32DAA34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4143587" y="9120814"/>
            <a:ext cx="3171613" cy="48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51" tIns="47425" rIns="94851" bIns="47425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89B1A307-518F-4FC6-AAE3-B8AA244C9B34}" type="slidenum">
              <a:rPr lang="en-US" altLang="en-US" sz="1200"/>
              <a:pPr algn="r" eaLnBrk="1" hangingPunct="1"/>
              <a:t>23</a:t>
            </a:fld>
            <a:endParaRPr lang="en-US" altLang="en-US" sz="120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800600" cy="3600450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8440" y="4439899"/>
            <a:ext cx="6844454" cy="31954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000" dirty="0"/>
              <a:t>75 CEG (Jim)</a:t>
            </a:r>
          </a:p>
          <a:p>
            <a:pPr eaLnBrk="1" hangingPunct="1"/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1769691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75 CEG (Jim)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11E6F-7E7F-4C8B-8BF1-E7A4F55C485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CLASSIFIED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7080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11E6F-7E7F-4C8B-8BF1-E7A4F55C485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CLASSIFIED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1230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11E6F-7E7F-4C8B-8BF1-E7A4F55C485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CLASSIFIED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7418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</a:t>
            </a:r>
            <a:r>
              <a:rPr lang="en-US" baseline="0" dirty="0" smtClean="0"/>
              <a:t> to TSgt </a:t>
            </a:r>
            <a:r>
              <a:rPr lang="en-US" baseline="0" dirty="0" err="1" smtClean="0"/>
              <a:t>Bedoya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11E6F-7E7F-4C8B-8BF1-E7A4F55C485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CLASSIFIED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037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75 CEG (Jim)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11E6F-7E7F-4C8B-8BF1-E7A4F55C485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CLASSIFIED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522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75 CEG (Jim)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11E6F-7E7F-4C8B-8BF1-E7A4F55C485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CLASSIFIED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632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75 CEG (Jim)</a:t>
            </a:r>
          </a:p>
          <a:p>
            <a:endParaRPr lang="en-US" dirty="0" smtClean="0"/>
          </a:p>
          <a:p>
            <a:r>
              <a:rPr lang="en-US" dirty="0" smtClean="0"/>
              <a:t>Here are</a:t>
            </a:r>
            <a:r>
              <a:rPr lang="en-US" baseline="0" dirty="0" smtClean="0"/>
              <a:t> some examples of the code requirements that must be met on the MACC IV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11E6F-7E7F-4C8B-8BF1-E7A4F55C485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CLASSIFIED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361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75 CEG (Jim)</a:t>
            </a:r>
          </a:p>
          <a:p>
            <a:endParaRPr lang="en-US" dirty="0" smtClean="0"/>
          </a:p>
          <a:p>
            <a:r>
              <a:rPr lang="en-US" dirty="0" smtClean="0"/>
              <a:t>Specific requirements for Hill AFB and geographically separated locations</a:t>
            </a:r>
            <a:r>
              <a:rPr lang="en-US" baseline="0" dirty="0" smtClean="0"/>
              <a:t> supported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11E6F-7E7F-4C8B-8BF1-E7A4F55C485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CLASSIFIED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72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75 CEG (Jim)</a:t>
            </a:r>
          </a:p>
          <a:p>
            <a:endParaRPr lang="en-US" dirty="0" smtClean="0"/>
          </a:p>
          <a:p>
            <a:r>
              <a:rPr lang="en-US" dirty="0" smtClean="0"/>
              <a:t>Specific requirements for Hill AFB and geographically separated locations</a:t>
            </a:r>
            <a:r>
              <a:rPr lang="en-US" baseline="0" dirty="0" smtClean="0"/>
              <a:t> supported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11E6F-7E7F-4C8B-8BF1-E7A4F55C485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CLASSIFIED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151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BF8711-5FD0-4688-A99A-175A75D88ED2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4143587" y="9120814"/>
            <a:ext cx="3171613" cy="48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51" tIns="47425" rIns="94851" bIns="47425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8D3544CC-81D0-4A5C-9D19-019C96572464}" type="slidenum">
              <a:rPr lang="en-US" altLang="en-US" sz="1200"/>
              <a:pPr algn="r" eaLnBrk="1" hangingPunct="1"/>
              <a:t>8</a:t>
            </a:fld>
            <a:endParaRPr lang="en-US" altLang="en-US" sz="1200"/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800600" cy="3600450"/>
          </a:xfrm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8440" y="4439899"/>
            <a:ext cx="6844454" cy="31954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000" dirty="0"/>
              <a:t>75 CEG (Jim)</a:t>
            </a:r>
          </a:p>
          <a:p>
            <a:pPr eaLnBrk="1" hangingPunct="1"/>
            <a:endParaRPr lang="en-US" altLang="en-US" sz="1000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CLASSIFIED 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75 CEG (Jim)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11E6F-7E7F-4C8B-8BF1-E7A4F55C485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CLASSIFIED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55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4" descr="title graphic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65300"/>
            <a:ext cx="44958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6"/>
          <p:cNvSpPr txBox="1">
            <a:spLocks noChangeArrowheads="1"/>
          </p:cNvSpPr>
          <p:nvPr userDrawn="1"/>
        </p:nvSpPr>
        <p:spPr bwMode="auto">
          <a:xfrm>
            <a:off x="1182688" y="365125"/>
            <a:ext cx="75458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4000" b="1" dirty="0">
                <a:latin typeface="Arial" charset="0"/>
              </a:rPr>
              <a:t>Ogden Air Logistics </a:t>
            </a:r>
            <a:r>
              <a:rPr lang="en-US" sz="4000" b="1" dirty="0" smtClean="0">
                <a:latin typeface="Arial" charset="0"/>
              </a:rPr>
              <a:t>Complex</a:t>
            </a:r>
            <a:endParaRPr lang="en-US" sz="4000" b="1" dirty="0">
              <a:latin typeface="Arial" charset="0"/>
            </a:endParaRPr>
          </a:p>
        </p:txBody>
      </p:sp>
      <p:sp>
        <p:nvSpPr>
          <p:cNvPr id="6" name="Rectangle 78"/>
          <p:cNvSpPr>
            <a:spLocks noChangeArrowheads="1"/>
          </p:cNvSpPr>
          <p:nvPr userDrawn="1"/>
        </p:nvSpPr>
        <p:spPr bwMode="auto">
          <a:xfrm flipV="1">
            <a:off x="0" y="6400800"/>
            <a:ext cx="9144000" cy="76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21176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83"/>
          <p:cNvSpPr>
            <a:spLocks noChangeArrowheads="1"/>
          </p:cNvSpPr>
          <p:nvPr userDrawn="1"/>
        </p:nvSpPr>
        <p:spPr bwMode="auto">
          <a:xfrm flipV="1">
            <a:off x="0" y="1219200"/>
            <a:ext cx="9144000" cy="762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tint val="2117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433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4419600" y="1447800"/>
            <a:ext cx="4495800" cy="2667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33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419600" y="4343400"/>
            <a:ext cx="4495800" cy="1828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0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04800" y="6477000"/>
            <a:ext cx="1905000" cy="3381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8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Built Right, Ready to Fight </a:t>
            </a:r>
            <a:endParaRPr lang="en-US" dirty="0"/>
          </a:p>
        </p:txBody>
      </p:sp>
      <p:sp>
        <p:nvSpPr>
          <p:cNvPr id="10" name="Rectangle 82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29450" y="6477000"/>
            <a:ext cx="1905000" cy="3381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55A21AF1-95C8-40A6-8FE8-C6D9A032E6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Built Right, Ready to Fight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127000"/>
            <a:ext cx="2171700" cy="6121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27000"/>
            <a:ext cx="6362700" cy="6121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Built Right, Ready to Fight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Built Right, Ready to Fight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Built Right, Ready to Fight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267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4267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Built Right, Ready to Fight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Built Right, Ready to Fight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Built Right, Ready to Fight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Built Right, Ready to Fight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Built Right, Ready to Fight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Built Right, Ready to Fight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127000"/>
            <a:ext cx="64008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3075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7800"/>
            <a:ext cx="868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3316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477000"/>
            <a:ext cx="464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 b="1" i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Built Right, Ready to Fight </a:t>
            </a:r>
            <a:endParaRPr lang="en-US" dirty="0"/>
          </a:p>
        </p:txBody>
      </p:sp>
      <p:sp>
        <p:nvSpPr>
          <p:cNvPr id="53320" name="Rectangle 72"/>
          <p:cNvSpPr>
            <a:spLocks noChangeArrowheads="1"/>
          </p:cNvSpPr>
          <p:nvPr/>
        </p:nvSpPr>
        <p:spPr bwMode="auto">
          <a:xfrm>
            <a:off x="923925" y="1212850"/>
            <a:ext cx="5095875" cy="74613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3321" name="Rectangle 73"/>
          <p:cNvSpPr>
            <a:spLocks noChangeArrowheads="1"/>
          </p:cNvSpPr>
          <p:nvPr/>
        </p:nvSpPr>
        <p:spPr bwMode="auto">
          <a:xfrm flipV="1">
            <a:off x="0" y="6400800"/>
            <a:ext cx="9144000" cy="76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21176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3322" name="Text Box 74"/>
          <p:cNvSpPr txBox="1">
            <a:spLocks noChangeArrowheads="1"/>
          </p:cNvSpPr>
          <p:nvPr/>
        </p:nvSpPr>
        <p:spPr bwMode="auto">
          <a:xfrm>
            <a:off x="5410200" y="1143000"/>
            <a:ext cx="36687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100" b="1" i="1" dirty="0">
                <a:solidFill>
                  <a:schemeClr val="accent1"/>
                </a:solidFill>
                <a:latin typeface="Times New Roman" pitchFamily="18" charset="0"/>
              </a:rPr>
              <a:t>O G D E N   A I R   L O G I S T I C S   C </a:t>
            </a:r>
            <a:r>
              <a:rPr lang="en-US" sz="1100" b="1" i="1" dirty="0" smtClean="0">
                <a:solidFill>
                  <a:schemeClr val="accent1"/>
                </a:solidFill>
                <a:latin typeface="Times New Roman" pitchFamily="18" charset="0"/>
              </a:rPr>
              <a:t>O</a:t>
            </a:r>
            <a:r>
              <a:rPr lang="en-US" sz="1100" b="1" i="1" baseline="0" dirty="0" smtClean="0">
                <a:solidFill>
                  <a:schemeClr val="accent1"/>
                </a:solidFill>
                <a:latin typeface="Times New Roman" pitchFamily="18" charset="0"/>
              </a:rPr>
              <a:t> M P L E X</a:t>
            </a:r>
            <a:endParaRPr lang="en-US" sz="1100" b="1" i="1" dirty="0">
              <a:solidFill>
                <a:schemeClr val="accent1"/>
              </a:solidFill>
              <a:latin typeface="Times New Roman" pitchFamily="18" charset="0"/>
            </a:endParaRPr>
          </a:p>
        </p:txBody>
      </p:sp>
      <p:pic>
        <p:nvPicPr>
          <p:cNvPr id="3080" name="Picture 76" descr="smallaf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38100"/>
            <a:ext cx="1231900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78" descr="oo-alc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24800" y="76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225425" indent="-22542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676275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2pPr>
      <a:lvl3pPr marL="973138" indent="-1206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000" b="1">
          <a:solidFill>
            <a:schemeClr val="tx1"/>
          </a:solidFill>
          <a:latin typeface="+mn-lt"/>
        </a:defRPr>
      </a:lvl3pPr>
      <a:lvl4pPr marL="1546225" indent="-17462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4pPr>
      <a:lvl5pPr marL="1946275" indent="-1174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 b="1">
          <a:solidFill>
            <a:schemeClr val="tx1"/>
          </a:solidFill>
          <a:latin typeface="+mn-lt"/>
        </a:defRPr>
      </a:lvl5pPr>
      <a:lvl6pPr marL="2403475" indent="-1174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 b="1">
          <a:solidFill>
            <a:schemeClr val="tx1"/>
          </a:solidFill>
          <a:latin typeface="+mn-lt"/>
        </a:defRPr>
      </a:lvl6pPr>
      <a:lvl7pPr marL="2860675" indent="-1174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 b="1">
          <a:solidFill>
            <a:schemeClr val="tx1"/>
          </a:solidFill>
          <a:latin typeface="+mn-lt"/>
        </a:defRPr>
      </a:lvl7pPr>
      <a:lvl8pPr marL="3317875" indent="-1174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 b="1">
          <a:solidFill>
            <a:schemeClr val="tx1"/>
          </a:solidFill>
          <a:latin typeface="+mn-lt"/>
        </a:defRPr>
      </a:lvl8pPr>
      <a:lvl9pPr marL="3775075" indent="-1174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1"/>
          <p:cNvSpPr txBox="1">
            <a:spLocks noChangeArrowheads="1"/>
          </p:cNvSpPr>
          <p:nvPr/>
        </p:nvSpPr>
        <p:spPr bwMode="auto">
          <a:xfrm>
            <a:off x="6721475" y="6469063"/>
            <a:ext cx="2743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endParaRPr lang="en-US" sz="1500" dirty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-106363"/>
            <a:ext cx="6705600" cy="10207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Ogden Air Logistics Complex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321175" y="1528763"/>
            <a:ext cx="5040313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kern="0" dirty="0" smtClean="0">
                <a:latin typeface="Arial (Headings)"/>
              </a:rPr>
              <a:t> </a:t>
            </a:r>
            <a:br>
              <a:rPr lang="en-US" altLang="en-US" sz="2400" kern="0" dirty="0" smtClean="0">
                <a:latin typeface="Arial (Headings)"/>
              </a:rPr>
            </a:br>
            <a:r>
              <a:rPr lang="en-US" altLang="en-US" sz="3200" kern="0" dirty="0" smtClean="0">
                <a:latin typeface="Arial (Headings)"/>
              </a:rPr>
              <a:t>Hill Air Force Base MACC IV Program Overview</a:t>
            </a:r>
            <a:r>
              <a:rPr lang="en-US" altLang="en-US" sz="2400" kern="0" dirty="0" smtClean="0">
                <a:latin typeface="Arial (Headings)"/>
              </a:rPr>
              <a:t/>
            </a:r>
            <a:br>
              <a:rPr lang="en-US" altLang="en-US" sz="2400" kern="0" dirty="0" smtClean="0">
                <a:latin typeface="Arial (Headings)"/>
              </a:rPr>
            </a:br>
            <a:r>
              <a:rPr lang="en-US" altLang="en-US" sz="2400" kern="0" dirty="0" smtClean="0">
                <a:latin typeface="Arial (Headings)"/>
              </a:rPr>
              <a:t/>
            </a:r>
            <a:br>
              <a:rPr lang="en-US" altLang="en-US" sz="2400" kern="0" dirty="0" smtClean="0">
                <a:latin typeface="Arial (Headings)"/>
              </a:rPr>
            </a:br>
            <a:r>
              <a:rPr lang="en-US" altLang="en-US" sz="2400" kern="0" dirty="0" smtClean="0">
                <a:latin typeface="Arial (Headings)"/>
              </a:rPr>
              <a:t/>
            </a:r>
            <a:br>
              <a:rPr lang="en-US" altLang="en-US" sz="2400" kern="0" dirty="0" smtClean="0">
                <a:latin typeface="Arial (Headings)"/>
              </a:rPr>
            </a:br>
            <a:r>
              <a:rPr lang="en-US" altLang="en-US" sz="2000" kern="0" dirty="0" smtClean="0">
                <a:latin typeface="Arial (Headings)"/>
              </a:rPr>
              <a:t/>
            </a:r>
            <a:br>
              <a:rPr lang="en-US" altLang="en-US" sz="2000" kern="0" dirty="0" smtClean="0">
                <a:latin typeface="Arial (Headings)"/>
              </a:rPr>
            </a:br>
            <a:r>
              <a:rPr lang="en-US" altLang="en-US" sz="2000" kern="0" dirty="0" smtClean="0">
                <a:latin typeface="Arial (Headings)"/>
              </a:rPr>
              <a:t/>
            </a:r>
            <a:br>
              <a:rPr lang="en-US" altLang="en-US" sz="2000" kern="0" dirty="0" smtClean="0">
                <a:latin typeface="Arial (Headings)"/>
              </a:rPr>
            </a:br>
            <a:endParaRPr lang="en-US" altLang="en-US" sz="2400" kern="0" dirty="0" smtClean="0">
              <a:latin typeface="Arial (Headings)"/>
            </a:endParaRPr>
          </a:p>
        </p:txBody>
      </p:sp>
      <p:pic>
        <p:nvPicPr>
          <p:cNvPr id="11" name="Picture 84" descr="title graph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5300"/>
            <a:ext cx="4721225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7162800" y="6472237"/>
            <a:ext cx="1905000" cy="3381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5A21AF1-95C8-40A6-8FE8-C6D9A032E6A0}" type="slidenum">
              <a:rPr lang="en-US" sz="1600" smtClean="0"/>
              <a:pPr algn="r">
                <a:defRPr/>
              </a:pPr>
              <a:t>1</a:t>
            </a:fld>
            <a:endParaRPr lang="en-US" sz="1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Built Right, Ready to Fight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0" y="-175106"/>
            <a:ext cx="6400800" cy="10207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Example MACC Projects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56266"/>
            <a:ext cx="8534400" cy="4800600"/>
          </a:xfrm>
        </p:spPr>
        <p:txBody>
          <a:bodyPr/>
          <a:lstStyle/>
          <a:p>
            <a:r>
              <a:rPr lang="en-US" sz="2200" dirty="0"/>
              <a:t>Example 1</a:t>
            </a:r>
            <a:r>
              <a:rPr lang="en-US" sz="2200" dirty="0" smtClean="0"/>
              <a:t> - 388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&amp; 419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FW B5 Bay J Renovation ~$2.3M</a:t>
            </a:r>
          </a:p>
          <a:p>
            <a:pPr lvl="1"/>
            <a:r>
              <a:rPr lang="en-US" sz="2200" dirty="0" smtClean="0"/>
              <a:t>Reconfiguration/Remodel of Existing </a:t>
            </a:r>
            <a:r>
              <a:rPr lang="en-US" sz="2200" dirty="0" err="1" smtClean="0"/>
              <a:t>Bldg</a:t>
            </a:r>
            <a:endParaRPr lang="en-US" sz="2200" dirty="0"/>
          </a:p>
          <a:p>
            <a:r>
              <a:rPr lang="en-US" sz="2200" dirty="0"/>
              <a:t>Example 2 </a:t>
            </a:r>
            <a:r>
              <a:rPr lang="en-US" sz="2200" dirty="0" smtClean="0"/>
              <a:t>- B225 Repair High Bay for F-35 Program ~$5M</a:t>
            </a:r>
            <a:endParaRPr lang="en-US" sz="2200" dirty="0"/>
          </a:p>
          <a:p>
            <a:pPr lvl="1"/>
            <a:r>
              <a:rPr lang="en-US" sz="2200" dirty="0" smtClean="0"/>
              <a:t>Reconfiguration of Hangar for F-35 Maintenance Bays</a:t>
            </a:r>
            <a:endParaRPr lang="en-US" sz="2200" dirty="0"/>
          </a:p>
          <a:p>
            <a:r>
              <a:rPr lang="en-US" sz="2200" dirty="0" smtClean="0"/>
              <a:t>Example 3 - B507 Blast Booth Addition ~$1M</a:t>
            </a:r>
            <a:endParaRPr lang="en-US" sz="2200" dirty="0"/>
          </a:p>
          <a:p>
            <a:pPr lvl="1"/>
            <a:r>
              <a:rPr lang="en-US" sz="2200" dirty="0" smtClean="0"/>
              <a:t>Building Addition for New Blast Booth Equipment</a:t>
            </a:r>
            <a:endParaRPr lang="en-US" sz="2200" dirty="0"/>
          </a:p>
          <a:p>
            <a:r>
              <a:rPr lang="en-US" sz="2200" dirty="0" smtClean="0"/>
              <a:t>Example 4 - B341 Fire Alarm Replacement ~$350K</a:t>
            </a:r>
          </a:p>
          <a:p>
            <a:pPr lvl="1"/>
            <a:r>
              <a:rPr lang="en-US" sz="2200" dirty="0" smtClean="0"/>
              <a:t>Fire Alarm and Mass Notification System</a:t>
            </a:r>
          </a:p>
          <a:p>
            <a:r>
              <a:rPr lang="en-US" sz="2200" dirty="0" smtClean="0"/>
              <a:t>Example 5 </a:t>
            </a:r>
            <a:r>
              <a:rPr lang="en-US" sz="2200" dirty="0"/>
              <a:t>- Little Mountain </a:t>
            </a:r>
            <a:r>
              <a:rPr lang="en-US" sz="2200" dirty="0" smtClean="0"/>
              <a:t>Substation </a:t>
            </a:r>
            <a:endParaRPr lang="en-US" sz="2200" dirty="0"/>
          </a:p>
          <a:p>
            <a:pPr lvl="1"/>
            <a:r>
              <a:rPr lang="en-US" sz="2200" dirty="0" smtClean="0"/>
              <a:t>Upgrade of Substation and Primary Distribution</a:t>
            </a:r>
          </a:p>
          <a:p>
            <a:r>
              <a:rPr lang="en-US" sz="2200" dirty="0" smtClean="0"/>
              <a:t>Example 6 </a:t>
            </a:r>
            <a:r>
              <a:rPr lang="en-US" sz="2200" dirty="0"/>
              <a:t>- 388</a:t>
            </a:r>
            <a:r>
              <a:rPr lang="en-US" sz="2200" baseline="30000" dirty="0"/>
              <a:t>th</a:t>
            </a:r>
            <a:r>
              <a:rPr lang="en-US" sz="2200" dirty="0"/>
              <a:t> Hanger </a:t>
            </a:r>
            <a:r>
              <a:rPr lang="en-US" sz="2200" dirty="0" smtClean="0"/>
              <a:t>B43 Renovation ~$5M</a:t>
            </a:r>
            <a:endParaRPr lang="en-US" sz="2200" dirty="0"/>
          </a:p>
          <a:p>
            <a:pPr lvl="1"/>
            <a:r>
              <a:rPr lang="en-US" sz="2200" dirty="0"/>
              <a:t>Fire Suppression and Structural </a:t>
            </a:r>
            <a:r>
              <a:rPr lang="en-US" sz="2200" dirty="0" smtClean="0"/>
              <a:t>Upgrades</a:t>
            </a:r>
          </a:p>
          <a:p>
            <a:r>
              <a:rPr lang="en-US" sz="2200" dirty="0"/>
              <a:t>Example </a:t>
            </a:r>
            <a:r>
              <a:rPr lang="en-US" sz="2200" dirty="0" smtClean="0"/>
              <a:t>7 </a:t>
            </a:r>
            <a:r>
              <a:rPr lang="en-US" sz="2200" dirty="0"/>
              <a:t>- 388</a:t>
            </a:r>
            <a:r>
              <a:rPr lang="en-US" sz="2200" baseline="30000" dirty="0"/>
              <a:t>th</a:t>
            </a:r>
            <a:r>
              <a:rPr lang="en-US" sz="2200" dirty="0"/>
              <a:t> B120 Egress Project ~$2.8M</a:t>
            </a:r>
          </a:p>
          <a:p>
            <a:pPr lvl="1"/>
            <a:r>
              <a:rPr lang="en-US" sz="2200" dirty="0"/>
              <a:t>Provide New Exterior Egress and Fire </a:t>
            </a:r>
            <a:r>
              <a:rPr lang="en-US" sz="2200" dirty="0" smtClean="0"/>
              <a:t>Protection</a:t>
            </a:r>
            <a:endParaRPr lang="en-US" sz="2200" dirty="0"/>
          </a:p>
          <a:p>
            <a:pPr lvl="1"/>
            <a:endParaRPr lang="en-US" dirty="0" smtClean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162800" y="6472237"/>
            <a:ext cx="1905000" cy="3381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5A21AF1-95C8-40A6-8FE8-C6D9A032E6A0}" type="slidenum">
              <a:rPr lang="en-US" sz="1600" smtClean="0"/>
              <a:pPr algn="r">
                <a:defRPr/>
              </a:pPr>
              <a:t>10</a:t>
            </a:fld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Built Right, Ready to Fight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12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>
          <a:xfrm>
            <a:off x="1410153" y="152400"/>
            <a:ext cx="6399893" cy="10207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Ex 1 - </a:t>
            </a:r>
            <a:r>
              <a:rPr lang="en-US" dirty="0" smtClean="0">
                <a:solidFill>
                  <a:schemeClr val="tx1"/>
                </a:solidFill>
              </a:rPr>
              <a:t>388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&amp; 419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FW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B5 </a:t>
            </a:r>
            <a:r>
              <a:rPr lang="en-US" dirty="0">
                <a:solidFill>
                  <a:schemeClr val="tx1"/>
                </a:solidFill>
              </a:rPr>
              <a:t>Bay </a:t>
            </a:r>
            <a:r>
              <a:rPr lang="en-US" dirty="0" smtClean="0">
                <a:solidFill>
                  <a:schemeClr val="tx1"/>
                </a:solidFill>
              </a:rPr>
              <a:t>J Renovation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627" name="Content Placeholder 5"/>
          <p:cNvSpPr>
            <a:spLocks noGrp="1"/>
          </p:cNvSpPr>
          <p:nvPr>
            <p:ph idx="1"/>
          </p:nvPr>
        </p:nvSpPr>
        <p:spPr>
          <a:xfrm>
            <a:off x="533400" y="1295400"/>
            <a:ext cx="8534400" cy="4800600"/>
          </a:xfrm>
        </p:spPr>
        <p:txBody>
          <a:bodyPr/>
          <a:lstStyle/>
          <a:p>
            <a:r>
              <a:rPr lang="en-US" altLang="en-US" sz="2400" dirty="0" smtClean="0"/>
              <a:t>Design &amp; Build of 19,250 SF for 388</a:t>
            </a:r>
            <a:r>
              <a:rPr lang="en-US" altLang="en-US" sz="2400" baseline="30000" dirty="0" smtClean="0"/>
              <a:t>th</a:t>
            </a:r>
            <a:r>
              <a:rPr lang="en-US" altLang="en-US" sz="2400" dirty="0" smtClean="0"/>
              <a:t> &amp; 419</a:t>
            </a:r>
            <a:r>
              <a:rPr lang="en-US" altLang="en-US" sz="2400" baseline="30000" dirty="0" smtClean="0"/>
              <a:t>th</a:t>
            </a:r>
            <a:r>
              <a:rPr lang="en-US" altLang="en-US" sz="2400" dirty="0" smtClean="0"/>
              <a:t> FW Squadrons</a:t>
            </a:r>
          </a:p>
          <a:p>
            <a:pPr marL="447675" lvl="1" indent="0">
              <a:buNone/>
            </a:pP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162800" y="6472237"/>
            <a:ext cx="1905000" cy="3381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5A21AF1-95C8-40A6-8FE8-C6D9A032E6A0}" type="slidenum">
              <a:rPr lang="en-US" sz="1600" smtClean="0"/>
              <a:pPr algn="r">
                <a:defRPr/>
              </a:pPr>
              <a:t>11</a:t>
            </a:fld>
            <a:endParaRPr lang="en-US" sz="1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Built Right, Ready to Fight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333" r="10000" b="25555"/>
          <a:stretch/>
        </p:blipFill>
        <p:spPr>
          <a:xfrm>
            <a:off x="1277111" y="2075984"/>
            <a:ext cx="6571489" cy="420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08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>
          <a:xfrm>
            <a:off x="1410153" y="152400"/>
            <a:ext cx="6399893" cy="10207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Ex 1 - </a:t>
            </a:r>
            <a:r>
              <a:rPr lang="en-US" dirty="0" smtClean="0">
                <a:solidFill>
                  <a:schemeClr val="tx1"/>
                </a:solidFill>
              </a:rPr>
              <a:t>388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&amp; 419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FW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B5 </a:t>
            </a:r>
            <a:r>
              <a:rPr lang="en-US" dirty="0">
                <a:solidFill>
                  <a:schemeClr val="tx1"/>
                </a:solidFill>
              </a:rPr>
              <a:t>Bay </a:t>
            </a:r>
            <a:r>
              <a:rPr lang="en-US" dirty="0" smtClean="0">
                <a:solidFill>
                  <a:schemeClr val="tx1"/>
                </a:solidFill>
              </a:rPr>
              <a:t>J Renovation (</a:t>
            </a:r>
            <a:r>
              <a:rPr lang="en-US" dirty="0" err="1" smtClean="0">
                <a:solidFill>
                  <a:schemeClr val="tx1"/>
                </a:solidFill>
              </a:rPr>
              <a:t>Con’t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627" name="Content Placeholder 5"/>
          <p:cNvSpPr>
            <a:spLocks noGrp="1"/>
          </p:cNvSpPr>
          <p:nvPr>
            <p:ph idx="1"/>
          </p:nvPr>
        </p:nvSpPr>
        <p:spPr>
          <a:xfrm>
            <a:off x="533400" y="1295400"/>
            <a:ext cx="8534400" cy="4800600"/>
          </a:xfrm>
        </p:spPr>
        <p:txBody>
          <a:bodyPr/>
          <a:lstStyle/>
          <a:p>
            <a:r>
              <a:rPr lang="en-US" altLang="en-US" sz="2400" dirty="0" smtClean="0"/>
              <a:t>Project Facts:</a:t>
            </a:r>
          </a:p>
          <a:p>
            <a:pPr lvl="1"/>
            <a:r>
              <a:rPr lang="en-US" altLang="en-US" dirty="0" smtClean="0"/>
              <a:t>Demolition &amp; reconstruction of structure, HVAC, lighting, roofing, electrical, </a:t>
            </a:r>
            <a:r>
              <a:rPr lang="en-US" altLang="en-US" dirty="0" err="1" smtClean="0"/>
              <a:t>comm</a:t>
            </a:r>
            <a:r>
              <a:rPr lang="en-US" altLang="en-US" dirty="0" smtClean="0"/>
              <a:t>, ACS, IDS</a:t>
            </a:r>
          </a:p>
          <a:p>
            <a:pPr lvl="1"/>
            <a:r>
              <a:rPr lang="en-US" altLang="en-US" dirty="0" smtClean="0"/>
              <a:t>STC sound wall systems for briefing and mission planning spaces</a:t>
            </a:r>
          </a:p>
          <a:p>
            <a:pPr lvl="1"/>
            <a:r>
              <a:rPr lang="en-US" altLang="en-US" dirty="0" smtClean="0"/>
              <a:t>ALIS server room for F-35 mission support</a:t>
            </a:r>
          </a:p>
          <a:p>
            <a:pPr lvl="1"/>
            <a:r>
              <a:rPr lang="en-US" altLang="en-US" dirty="0" smtClean="0"/>
              <a:t>Modification of existing fire protection system</a:t>
            </a:r>
          </a:p>
          <a:p>
            <a:pPr lvl="1"/>
            <a:r>
              <a:rPr lang="en-US" altLang="en-US" dirty="0" smtClean="0"/>
              <a:t>Finishes including anti-static coating, carpet, ceramic tile, epoxy flooring, etc.</a:t>
            </a:r>
          </a:p>
          <a:p>
            <a:pPr lvl="1"/>
            <a:r>
              <a:rPr lang="en-US" altLang="en-US" dirty="0" smtClean="0"/>
              <a:t>Major primary electrical distribution upgrade to support renovated spaces &amp; existing adjacent spaces</a:t>
            </a:r>
          </a:p>
          <a:p>
            <a:pPr marL="447675" lvl="1" indent="0">
              <a:buNone/>
            </a:pP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162800" y="6472237"/>
            <a:ext cx="1905000" cy="3381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5A21AF1-95C8-40A6-8FE8-C6D9A032E6A0}" type="slidenum">
              <a:rPr lang="en-US" sz="1600" smtClean="0"/>
              <a:pPr algn="r">
                <a:defRPr/>
              </a:pPr>
              <a:t>12</a:t>
            </a:fld>
            <a:endParaRPr lang="en-US" sz="1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Built Right, Ready to Fight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72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>
          <a:xfrm>
            <a:off x="1410153" y="198438"/>
            <a:ext cx="6399893" cy="10207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Ex 2 - </a:t>
            </a:r>
            <a:r>
              <a:rPr lang="en-US" dirty="0">
                <a:solidFill>
                  <a:schemeClr val="tx1"/>
                </a:solidFill>
              </a:rPr>
              <a:t>B225 Repair High Bay for </a:t>
            </a:r>
            <a:r>
              <a:rPr lang="en-US" dirty="0" smtClean="0">
                <a:solidFill>
                  <a:schemeClr val="tx1"/>
                </a:solidFill>
              </a:rPr>
              <a:t>F-35 Program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627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4800600"/>
          </a:xfrm>
        </p:spPr>
        <p:txBody>
          <a:bodyPr/>
          <a:lstStyle/>
          <a:p>
            <a:r>
              <a:rPr lang="en-US" altLang="en-US" sz="2300" dirty="0" smtClean="0"/>
              <a:t>Design &amp; Build of 40,000 SF in Existing Hangar Facility</a:t>
            </a:r>
          </a:p>
          <a:p>
            <a:pPr marL="447675" lvl="1" indent="0">
              <a:buNone/>
            </a:pPr>
            <a:endParaRPr lang="en-US" altLang="en-US" sz="23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162800" y="6472237"/>
            <a:ext cx="1905000" cy="3381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5A21AF1-95C8-40A6-8FE8-C6D9A032E6A0}" type="slidenum">
              <a:rPr lang="en-US" sz="1600" smtClean="0"/>
              <a:pPr algn="r">
                <a:defRPr/>
              </a:pPr>
              <a:t>13</a:t>
            </a:fld>
            <a:endParaRPr lang="en-US" sz="1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Built Right, Ready to Fight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045" y="1904320"/>
            <a:ext cx="5792107" cy="434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92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>
          <a:xfrm>
            <a:off x="1410153" y="198438"/>
            <a:ext cx="6399893" cy="10207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Ex 2 - </a:t>
            </a:r>
            <a:r>
              <a:rPr lang="en-US" dirty="0">
                <a:solidFill>
                  <a:schemeClr val="tx1"/>
                </a:solidFill>
              </a:rPr>
              <a:t>B225 Repair High Bay for </a:t>
            </a:r>
            <a:r>
              <a:rPr lang="en-US" dirty="0" smtClean="0">
                <a:solidFill>
                  <a:schemeClr val="tx1"/>
                </a:solidFill>
              </a:rPr>
              <a:t>F-35 Program (</a:t>
            </a:r>
            <a:r>
              <a:rPr lang="en-US" dirty="0" err="1" smtClean="0">
                <a:solidFill>
                  <a:schemeClr val="tx1"/>
                </a:solidFill>
              </a:rPr>
              <a:t>Con’t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627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4800600"/>
          </a:xfrm>
        </p:spPr>
        <p:txBody>
          <a:bodyPr/>
          <a:lstStyle/>
          <a:p>
            <a:r>
              <a:rPr lang="en-US" altLang="en-US" sz="2300" dirty="0" smtClean="0"/>
              <a:t>Project Facts:</a:t>
            </a:r>
          </a:p>
          <a:p>
            <a:pPr lvl="1"/>
            <a:r>
              <a:rPr lang="en-US" altLang="en-US" sz="2300" dirty="0" smtClean="0"/>
              <a:t>Design of secure space for F-35 maintenance bays</a:t>
            </a:r>
          </a:p>
          <a:p>
            <a:pPr lvl="1"/>
            <a:r>
              <a:rPr lang="en-US" altLang="en-US" sz="2300" dirty="0" smtClean="0"/>
              <a:t>Demolition and reconfiguration of electrical distribution system</a:t>
            </a:r>
          </a:p>
          <a:p>
            <a:pPr lvl="1"/>
            <a:r>
              <a:rPr lang="en-US" dirty="0"/>
              <a:t>Remove 3 existing C-130 work stands and install overhead crane to service 10 F-35 </a:t>
            </a:r>
            <a:r>
              <a:rPr lang="en-US" dirty="0" smtClean="0"/>
              <a:t>docks</a:t>
            </a:r>
          </a:p>
          <a:p>
            <a:pPr lvl="1"/>
            <a:r>
              <a:rPr lang="en-US" altLang="en-US" dirty="0" smtClean="0"/>
              <a:t>Installation of </a:t>
            </a:r>
            <a:r>
              <a:rPr lang="en-US" dirty="0" smtClean="0"/>
              <a:t>operator </a:t>
            </a:r>
            <a:r>
              <a:rPr lang="en-US" dirty="0"/>
              <a:t>control consoles </a:t>
            </a:r>
            <a:r>
              <a:rPr lang="en-US" dirty="0" smtClean="0"/>
              <a:t>for </a:t>
            </a:r>
            <a:r>
              <a:rPr lang="en-US" dirty="0"/>
              <a:t>aircraft systems testing</a:t>
            </a:r>
          </a:p>
          <a:p>
            <a:pPr lvl="1"/>
            <a:r>
              <a:rPr lang="en-US" altLang="en-US" sz="2300" dirty="0" smtClean="0"/>
              <a:t>New </a:t>
            </a:r>
            <a:r>
              <a:rPr lang="en-US" altLang="en-US" sz="2300" dirty="0"/>
              <a:t>grounding system compliant with Lockheed </a:t>
            </a:r>
            <a:r>
              <a:rPr lang="en-US" altLang="en-US" sz="2300" dirty="0" smtClean="0"/>
              <a:t>specifications</a:t>
            </a:r>
          </a:p>
          <a:p>
            <a:pPr lvl="1"/>
            <a:r>
              <a:rPr lang="en-US" dirty="0" smtClean="0"/>
              <a:t>Plumb </a:t>
            </a:r>
            <a:r>
              <a:rPr lang="en-US" dirty="0"/>
              <a:t>10 docks for avionics air conditioning, hydraulic power, and DC power for aircraft</a:t>
            </a:r>
            <a:endParaRPr lang="en-US" alt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altLang="en-US" sz="23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162800" y="6472237"/>
            <a:ext cx="1905000" cy="3381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5A21AF1-95C8-40A6-8FE8-C6D9A032E6A0}" type="slidenum">
              <a:rPr lang="en-US" sz="1600" smtClean="0"/>
              <a:pPr algn="r">
                <a:defRPr/>
              </a:pPr>
              <a:t>14</a:t>
            </a:fld>
            <a:endParaRPr lang="en-US" sz="1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Built Right, Ready to Fight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322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/>
          <p:cNvSpPr txBox="1">
            <a:spLocks/>
          </p:cNvSpPr>
          <p:nvPr/>
        </p:nvSpPr>
        <p:spPr>
          <a:xfrm>
            <a:off x="457200" y="1447800"/>
            <a:ext cx="8487229" cy="4800600"/>
          </a:xfrm>
          <a:prstGeom prst="rect">
            <a:avLst/>
          </a:prstGeom>
        </p:spPr>
        <p:txBody>
          <a:bodyPr/>
          <a:lstStyle/>
          <a:p>
            <a:pPr marL="225425" indent="-2254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b="1" kern="0" dirty="0">
                <a:latin typeface="+mn-lt"/>
              </a:rPr>
              <a:t>Design &amp; </a:t>
            </a:r>
            <a:r>
              <a:rPr lang="en-US" b="1" kern="0" dirty="0" smtClean="0">
                <a:latin typeface="+mn-lt"/>
              </a:rPr>
              <a:t>Build 4200SF Addition </a:t>
            </a:r>
            <a:r>
              <a:rPr lang="en-US" b="1" kern="0" dirty="0">
                <a:latin typeface="+mn-lt"/>
              </a:rPr>
              <a:t>onto </a:t>
            </a:r>
            <a:r>
              <a:rPr lang="en-US" b="1" kern="0" dirty="0" smtClean="0">
                <a:latin typeface="+mn-lt"/>
              </a:rPr>
              <a:t>an Existing Larger Process Building. </a:t>
            </a:r>
          </a:p>
          <a:p>
            <a:pPr marL="447675" lvl="1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defRPr/>
            </a:pPr>
            <a:endParaRPr lang="en-US" b="1" kern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676275" lvl="1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defRPr/>
            </a:pPr>
            <a:endParaRPr lang="en-US" b="1" kern="0" dirty="0"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10154" y="228600"/>
            <a:ext cx="6399892" cy="647699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85000"/>
              </a:lnSpc>
              <a:defRPr/>
            </a:pPr>
            <a:r>
              <a:rPr lang="en-US" sz="3600" b="1" kern="0" dirty="0">
                <a:latin typeface="Arial"/>
              </a:rPr>
              <a:t>Ex </a:t>
            </a:r>
            <a:r>
              <a:rPr lang="en-US" sz="3600" b="1" kern="0" dirty="0" smtClean="0">
                <a:latin typeface="Arial"/>
              </a:rPr>
              <a:t>3 - </a:t>
            </a:r>
            <a:r>
              <a:rPr lang="en-US" sz="3600" b="1" kern="0" dirty="0" smtClean="0">
                <a:latin typeface="+mn-lt"/>
                <a:ea typeface="+mj-ea"/>
                <a:cs typeface="+mj-cs"/>
              </a:rPr>
              <a:t>B507 Blast Booth Addition</a:t>
            </a:r>
            <a:endParaRPr lang="en-US" sz="3600" b="1" kern="0" dirty="0">
              <a:latin typeface="+mn-lt"/>
              <a:ea typeface="+mj-ea"/>
              <a:cs typeface="+mj-cs"/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162800" y="6472237"/>
            <a:ext cx="1905000" cy="3381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5A21AF1-95C8-40A6-8FE8-C6D9A032E6A0}" type="slidenum">
              <a:rPr lang="en-US" sz="1600" smtClean="0"/>
              <a:pPr algn="r">
                <a:defRPr/>
              </a:pPr>
              <a:t>15</a:t>
            </a:fld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Built Right, Ready to Fight 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11523" y="2190750"/>
            <a:ext cx="297180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58" y="4065373"/>
            <a:ext cx="2971800" cy="2228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716" y="228600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8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/>
          <p:cNvSpPr txBox="1">
            <a:spLocks/>
          </p:cNvSpPr>
          <p:nvPr/>
        </p:nvSpPr>
        <p:spPr>
          <a:xfrm>
            <a:off x="457200" y="1524000"/>
            <a:ext cx="8487229" cy="4800600"/>
          </a:xfrm>
          <a:prstGeom prst="rect">
            <a:avLst/>
          </a:prstGeom>
        </p:spPr>
        <p:txBody>
          <a:bodyPr/>
          <a:lstStyle/>
          <a:p>
            <a:pPr marL="225425" indent="-2254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b="1" kern="0" dirty="0" smtClean="0">
                <a:latin typeface="+mn-lt"/>
              </a:rPr>
              <a:t>Project Facts:</a:t>
            </a:r>
            <a:endParaRPr lang="en-US" sz="2600" b="1" kern="0" dirty="0">
              <a:latin typeface="+mn-lt"/>
            </a:endParaRPr>
          </a:p>
          <a:p>
            <a:pPr marL="676275" lvl="1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en-US" b="1" kern="0" dirty="0">
                <a:latin typeface="+mn-lt"/>
              </a:rPr>
              <a:t>Evaluation of existing structure with adaptations for new addition</a:t>
            </a:r>
          </a:p>
          <a:p>
            <a:pPr marL="676275" lvl="1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en-US" b="1" kern="0" dirty="0" smtClean="0">
                <a:latin typeface="+mn-lt"/>
              </a:rPr>
              <a:t>Fire suppression and fire alarm system add-ons to existing larger systems </a:t>
            </a:r>
            <a:endParaRPr lang="en-US" b="1" kern="0" dirty="0">
              <a:latin typeface="+mn-lt"/>
            </a:endParaRPr>
          </a:p>
          <a:p>
            <a:pPr marL="676275" lvl="1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en-US" b="1" kern="0" dirty="0" smtClean="0">
                <a:latin typeface="+mn-lt"/>
              </a:rPr>
              <a:t>Coordination and integration with blast booth equipment provider under a separate contract</a:t>
            </a:r>
            <a:endParaRPr lang="en-US" b="1" kern="0" dirty="0">
              <a:latin typeface="+mn-lt"/>
            </a:endParaRPr>
          </a:p>
          <a:p>
            <a:pPr marL="676275" lvl="1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en-US" b="1" kern="0" dirty="0" smtClean="0">
                <a:latin typeface="+mn-lt"/>
              </a:rPr>
              <a:t>New </a:t>
            </a:r>
            <a:r>
              <a:rPr lang="en-US" b="1" kern="0" dirty="0">
                <a:latin typeface="+mn-lt"/>
              </a:rPr>
              <a:t>ramps over existing waterways to </a:t>
            </a:r>
            <a:r>
              <a:rPr lang="en-US" b="1" kern="0" dirty="0" smtClean="0">
                <a:latin typeface="+mn-lt"/>
              </a:rPr>
              <a:t>roll up </a:t>
            </a:r>
            <a:r>
              <a:rPr lang="en-US" b="1" kern="0" dirty="0">
                <a:latin typeface="+mn-lt"/>
              </a:rPr>
              <a:t>doors </a:t>
            </a:r>
            <a:endParaRPr lang="en-US" b="1" kern="0" dirty="0" smtClean="0">
              <a:latin typeface="+mn-lt"/>
            </a:endParaRPr>
          </a:p>
          <a:p>
            <a:pPr marL="676275" lvl="1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en-US" b="1" kern="0" dirty="0" smtClean="0">
                <a:latin typeface="+mn-lt"/>
              </a:rPr>
              <a:t>Adaptation of schedule due to differing site conditions</a:t>
            </a:r>
            <a:endParaRPr lang="en-US" b="1" kern="0" dirty="0">
              <a:latin typeface="+mn-lt"/>
            </a:endParaRPr>
          </a:p>
          <a:p>
            <a:pPr marL="447675" lvl="1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defRPr/>
            </a:pPr>
            <a:endParaRPr lang="en-US" b="1" kern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676275" lvl="1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defRPr/>
            </a:pPr>
            <a:endParaRPr lang="en-US" b="1" kern="0" dirty="0"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10154" y="228600"/>
            <a:ext cx="6399892" cy="647699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85000"/>
              </a:lnSpc>
              <a:defRPr/>
            </a:pPr>
            <a:r>
              <a:rPr lang="en-US" sz="3600" b="1" kern="0" dirty="0">
                <a:latin typeface="Arial"/>
              </a:rPr>
              <a:t>Ex </a:t>
            </a:r>
            <a:r>
              <a:rPr lang="en-US" sz="3600" b="1" kern="0" dirty="0" smtClean="0">
                <a:latin typeface="Arial"/>
              </a:rPr>
              <a:t>3 - </a:t>
            </a:r>
            <a:r>
              <a:rPr lang="en-US" sz="3600" b="1" kern="0" dirty="0" smtClean="0">
                <a:latin typeface="+mn-lt"/>
                <a:ea typeface="+mj-ea"/>
                <a:cs typeface="+mj-cs"/>
              </a:rPr>
              <a:t>B507 Blast Booth Addition (</a:t>
            </a:r>
            <a:r>
              <a:rPr lang="en-US" sz="3600" b="1" kern="0" dirty="0" err="1" smtClean="0">
                <a:latin typeface="+mn-lt"/>
                <a:ea typeface="+mj-ea"/>
                <a:cs typeface="+mj-cs"/>
              </a:rPr>
              <a:t>Con’t</a:t>
            </a:r>
            <a:r>
              <a:rPr lang="en-US" sz="3600" b="1" kern="0" dirty="0" smtClean="0">
                <a:latin typeface="+mn-lt"/>
                <a:ea typeface="+mj-ea"/>
                <a:cs typeface="+mj-cs"/>
              </a:rPr>
              <a:t>)</a:t>
            </a:r>
            <a:endParaRPr lang="en-US" sz="3600" b="1" kern="0" dirty="0">
              <a:latin typeface="+mn-lt"/>
              <a:ea typeface="+mj-ea"/>
              <a:cs typeface="+mj-cs"/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162800" y="6472237"/>
            <a:ext cx="1905000" cy="3381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5A21AF1-95C8-40A6-8FE8-C6D9A032E6A0}" type="slidenum">
              <a:rPr lang="en-US" sz="1600" smtClean="0"/>
              <a:pPr algn="r">
                <a:defRPr/>
              </a:pPr>
              <a:t>16</a:t>
            </a:fld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Built Right, Ready to Fight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43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/>
          <p:cNvSpPr txBox="1">
            <a:spLocks/>
          </p:cNvSpPr>
          <p:nvPr/>
        </p:nvSpPr>
        <p:spPr>
          <a:xfrm>
            <a:off x="457200" y="1447800"/>
            <a:ext cx="8487229" cy="4800600"/>
          </a:xfrm>
          <a:prstGeom prst="rect">
            <a:avLst/>
          </a:prstGeom>
        </p:spPr>
        <p:txBody>
          <a:bodyPr/>
          <a:lstStyle/>
          <a:p>
            <a:pPr marL="225425" indent="-2254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b="1" kern="0" dirty="0" smtClean="0">
                <a:latin typeface="+mn-lt"/>
              </a:rPr>
              <a:t>Design &amp; Build New Fire Alarm and Mass Notification System for a 3-Story Dormitory Building with 144 Resident Rooms</a:t>
            </a:r>
          </a:p>
          <a:p>
            <a:pPr marL="676275" lvl="1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defRPr/>
            </a:pPr>
            <a:endParaRPr lang="en-US" b="1" kern="0" dirty="0"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09852" y="152400"/>
            <a:ext cx="6399892" cy="647699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85000"/>
              </a:lnSpc>
              <a:defRPr/>
            </a:pPr>
            <a:r>
              <a:rPr lang="en-US" sz="3600" b="1" kern="0" dirty="0">
                <a:latin typeface="Arial"/>
              </a:rPr>
              <a:t>Ex </a:t>
            </a:r>
            <a:r>
              <a:rPr lang="en-US" sz="3600" b="1" kern="0" dirty="0" smtClean="0">
                <a:latin typeface="Arial"/>
              </a:rPr>
              <a:t>4 - </a:t>
            </a:r>
            <a:r>
              <a:rPr lang="en-US" sz="3600" b="1" kern="0" dirty="0" smtClean="0">
                <a:latin typeface="+mn-lt"/>
                <a:ea typeface="+mj-ea"/>
                <a:cs typeface="+mj-cs"/>
              </a:rPr>
              <a:t>B341 Fire Alarm Replacement</a:t>
            </a:r>
            <a:endParaRPr lang="en-US" sz="3600" b="1" kern="0" dirty="0">
              <a:latin typeface="+mn-lt"/>
              <a:ea typeface="+mj-ea"/>
              <a:cs typeface="+mj-cs"/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162800" y="6472237"/>
            <a:ext cx="1905000" cy="3381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5A21AF1-95C8-40A6-8FE8-C6D9A032E6A0}" type="slidenum">
              <a:rPr lang="en-US" sz="1600" smtClean="0"/>
              <a:pPr algn="r">
                <a:defRPr/>
              </a:pPr>
              <a:t>17</a:t>
            </a:fld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Built Right, Ready to Fight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3333" b="25555"/>
          <a:stretch/>
        </p:blipFill>
        <p:spPr>
          <a:xfrm>
            <a:off x="304800" y="2543378"/>
            <a:ext cx="7092696" cy="38145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b="10000"/>
          <a:stretch/>
        </p:blipFill>
        <p:spPr>
          <a:xfrm rot="5400000">
            <a:off x="6233621" y="3161830"/>
            <a:ext cx="312325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0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/>
          <p:cNvSpPr txBox="1">
            <a:spLocks/>
          </p:cNvSpPr>
          <p:nvPr/>
        </p:nvSpPr>
        <p:spPr>
          <a:xfrm>
            <a:off x="457200" y="1671637"/>
            <a:ext cx="8487229" cy="4800600"/>
          </a:xfrm>
          <a:prstGeom prst="rect">
            <a:avLst/>
          </a:prstGeom>
        </p:spPr>
        <p:txBody>
          <a:bodyPr/>
          <a:lstStyle/>
          <a:p>
            <a:pPr marL="225425" indent="-2254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b="1" kern="0" dirty="0" smtClean="0">
                <a:latin typeface="+mn-lt"/>
              </a:rPr>
              <a:t>Project Facts:</a:t>
            </a:r>
          </a:p>
          <a:p>
            <a:pPr marL="676275" lvl="1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en-US" b="1" kern="0" dirty="0" smtClean="0">
                <a:latin typeface="+mn-lt"/>
              </a:rPr>
              <a:t>Maintained existing fire alarm system until the new system was fully operational and tested.</a:t>
            </a:r>
            <a:endParaRPr lang="en-US" b="1" kern="0" dirty="0">
              <a:latin typeface="+mn-lt"/>
            </a:endParaRPr>
          </a:p>
          <a:p>
            <a:pPr marL="676275" lvl="1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en-US" b="1" kern="0" dirty="0" smtClean="0">
                <a:latin typeface="+mn-lt"/>
              </a:rPr>
              <a:t>Addition of </a:t>
            </a:r>
            <a:r>
              <a:rPr lang="en-US" b="1" kern="0" dirty="0">
                <a:latin typeface="+mn-lt"/>
              </a:rPr>
              <a:t>Mass Notification </a:t>
            </a:r>
            <a:r>
              <a:rPr lang="en-US" b="1" kern="0" dirty="0" smtClean="0">
                <a:latin typeface="+mn-lt"/>
              </a:rPr>
              <a:t>System to comply with current UFC/Air Force requirements</a:t>
            </a:r>
          </a:p>
          <a:p>
            <a:pPr marL="676275" lvl="1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en-US" b="1" kern="0" dirty="0" smtClean="0">
                <a:latin typeface="+mn-lt"/>
              </a:rPr>
              <a:t>Complete demolition and removal of previous system </a:t>
            </a:r>
          </a:p>
          <a:p>
            <a:pPr marL="676275" lvl="1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en-US" b="1" kern="0" dirty="0" smtClean="0">
                <a:latin typeface="+mn-lt"/>
              </a:rPr>
              <a:t>Coordination with Housing for supervised access to rooms for work</a:t>
            </a:r>
            <a:endParaRPr lang="en-US" b="1" kern="0" dirty="0">
              <a:latin typeface="+mn-lt"/>
            </a:endParaRPr>
          </a:p>
          <a:p>
            <a:pPr marL="676275" lvl="1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defRPr/>
            </a:pPr>
            <a:endParaRPr lang="en-US" b="1" kern="0" dirty="0"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09852" y="152400"/>
            <a:ext cx="6399892" cy="647699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85000"/>
              </a:lnSpc>
              <a:defRPr/>
            </a:pPr>
            <a:r>
              <a:rPr lang="en-US" sz="3600" b="1" kern="0" dirty="0">
                <a:latin typeface="Arial"/>
              </a:rPr>
              <a:t>Ex </a:t>
            </a:r>
            <a:r>
              <a:rPr lang="en-US" sz="3600" b="1" kern="0" dirty="0" smtClean="0">
                <a:latin typeface="Arial"/>
              </a:rPr>
              <a:t>4 - </a:t>
            </a:r>
            <a:r>
              <a:rPr lang="en-US" sz="3600" b="1" kern="0" dirty="0" smtClean="0">
                <a:latin typeface="+mn-lt"/>
                <a:ea typeface="+mj-ea"/>
                <a:cs typeface="+mj-cs"/>
              </a:rPr>
              <a:t>B341 Fire Alarm Replacement (</a:t>
            </a:r>
            <a:r>
              <a:rPr lang="en-US" sz="3600" b="1" kern="0" dirty="0" err="1" smtClean="0">
                <a:latin typeface="+mn-lt"/>
                <a:ea typeface="+mj-ea"/>
                <a:cs typeface="+mj-cs"/>
              </a:rPr>
              <a:t>Con’t</a:t>
            </a:r>
            <a:r>
              <a:rPr lang="en-US" sz="3600" b="1" kern="0" dirty="0" smtClean="0">
                <a:latin typeface="+mn-lt"/>
                <a:ea typeface="+mj-ea"/>
                <a:cs typeface="+mj-cs"/>
              </a:rPr>
              <a:t>)</a:t>
            </a:r>
            <a:endParaRPr lang="en-US" sz="3600" b="1" kern="0" dirty="0">
              <a:latin typeface="+mn-lt"/>
              <a:ea typeface="+mj-ea"/>
              <a:cs typeface="+mj-cs"/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162800" y="6472237"/>
            <a:ext cx="1905000" cy="3381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5A21AF1-95C8-40A6-8FE8-C6D9A032E6A0}" type="slidenum">
              <a:rPr lang="en-US" sz="1600" smtClean="0"/>
              <a:pPr algn="r">
                <a:defRPr/>
              </a:pPr>
              <a:t>18</a:t>
            </a:fld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Built Right, Ready to Fight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53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524453" y="177101"/>
            <a:ext cx="6399893" cy="1020763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Ex </a:t>
            </a:r>
            <a:r>
              <a:rPr lang="en-US" dirty="0" smtClean="0">
                <a:solidFill>
                  <a:schemeClr val="tx1"/>
                </a:solidFill>
              </a:rPr>
              <a:t>5 </a:t>
            </a:r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Little Mountain</a:t>
            </a:r>
            <a:br>
              <a:rPr lang="en-US" dirty="0" smtClean="0">
                <a:solidFill>
                  <a:schemeClr val="tx1"/>
                </a:solidFill>
                <a:latin typeface="+mn-lt"/>
              </a:rPr>
            </a:br>
            <a:r>
              <a:rPr lang="en-US" dirty="0" smtClean="0">
                <a:solidFill>
                  <a:schemeClr val="tx1"/>
                </a:solidFill>
                <a:latin typeface="+mn-lt"/>
              </a:rPr>
              <a:t>Substation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4800600"/>
          </a:xfrm>
        </p:spPr>
        <p:txBody>
          <a:bodyPr/>
          <a:lstStyle/>
          <a:p>
            <a:r>
              <a:rPr lang="en-US" altLang="en-US" dirty="0" smtClean="0"/>
              <a:t>Demolition and Upgrade of Substation and Primary Electrical Distribution System</a:t>
            </a:r>
          </a:p>
          <a:p>
            <a:pPr marL="0" indent="0">
              <a:buNone/>
            </a:pPr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162800" y="6472237"/>
            <a:ext cx="1905000" cy="3381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5A21AF1-95C8-40A6-8FE8-C6D9A032E6A0}" type="slidenum">
              <a:rPr lang="en-US" sz="1600" smtClean="0"/>
              <a:pPr algn="r">
                <a:defRPr/>
              </a:pPr>
              <a:t>19</a:t>
            </a:fld>
            <a:endParaRPr lang="en-US" sz="1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Built Right, Ready to Fight </a:t>
            </a:r>
            <a:endParaRPr lang="en-US" dirty="0"/>
          </a:p>
        </p:txBody>
      </p:sp>
      <p:pic>
        <p:nvPicPr>
          <p:cNvPr id="6" name="Picture 2" descr="C:\Users\Jim.Ingold\AppData\Local\Microsoft\Windows\Temporary Internet Files\Content.Outlook\Y930VSLJ\100_01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85" y="2438400"/>
            <a:ext cx="4393595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Jim.Ingold\AppData\Local\Microsoft\Windows\Temporary Internet Files\Content.Outlook\Y930VSLJ\100_01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516" y="2438401"/>
            <a:ext cx="4392084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12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-30163"/>
            <a:ext cx="6400800" cy="1020763"/>
          </a:xfrm>
        </p:spPr>
        <p:txBody>
          <a:bodyPr/>
          <a:lstStyle/>
          <a:p>
            <a:r>
              <a:rPr lang="en-US" dirty="0" smtClean="0"/>
              <a:t>MACC IV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1637"/>
            <a:ext cx="8686800" cy="4800600"/>
          </a:xfrm>
        </p:spPr>
        <p:txBody>
          <a:bodyPr/>
          <a:lstStyle/>
          <a:p>
            <a:pPr marL="228600">
              <a:spcBef>
                <a:spcPts val="556"/>
              </a:spcBef>
            </a:pPr>
            <a:r>
              <a:rPr lang="en-US" dirty="0" smtClean="0"/>
              <a:t>UFC </a:t>
            </a:r>
            <a:r>
              <a:rPr lang="en-US" dirty="0"/>
              <a:t>&amp; Other Requirements</a:t>
            </a:r>
          </a:p>
          <a:p>
            <a:pPr marL="228600">
              <a:spcBef>
                <a:spcPts val="556"/>
              </a:spcBef>
            </a:pPr>
            <a:r>
              <a:rPr lang="en-US" dirty="0" smtClean="0"/>
              <a:t>Submittals</a:t>
            </a:r>
            <a:endParaRPr lang="en-US" dirty="0"/>
          </a:p>
          <a:p>
            <a:pPr marL="228600">
              <a:spcBef>
                <a:spcPts val="556"/>
              </a:spcBef>
            </a:pPr>
            <a:r>
              <a:rPr lang="en-US" dirty="0"/>
              <a:t>Example Projects</a:t>
            </a:r>
          </a:p>
          <a:p>
            <a:pPr marL="228600">
              <a:spcBef>
                <a:spcPts val="556"/>
              </a:spcBef>
            </a:pPr>
            <a:r>
              <a:rPr lang="en-US" dirty="0" smtClean="0"/>
              <a:t>Safety</a:t>
            </a:r>
          </a:p>
          <a:p>
            <a:pPr marL="228600">
              <a:spcBef>
                <a:spcPts val="556"/>
              </a:spcBef>
            </a:pPr>
            <a:r>
              <a:rPr lang="en-US" dirty="0" smtClean="0"/>
              <a:t>Security</a:t>
            </a:r>
            <a:endParaRPr lang="en-US" dirty="0"/>
          </a:p>
          <a:p>
            <a:pPr marL="228600">
              <a:spcBef>
                <a:spcPts val="556"/>
              </a:spcBef>
            </a:pPr>
            <a:r>
              <a:rPr lang="en-US" dirty="0" smtClean="0"/>
              <a:t>Q </a:t>
            </a:r>
            <a:r>
              <a:rPr lang="en-US" dirty="0" smtClean="0"/>
              <a:t>&amp; A – Open Discussions</a:t>
            </a:r>
            <a:endParaRPr lang="en-US" dirty="0"/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162800" y="6472237"/>
            <a:ext cx="1905000" cy="3381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5A21AF1-95C8-40A6-8FE8-C6D9A032E6A0}" type="slidenum">
              <a:rPr lang="en-US" sz="1600" smtClean="0"/>
              <a:pPr algn="r">
                <a:defRPr/>
              </a:pPr>
              <a:t>2</a:t>
            </a:fld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Built Right, Ready to Fight </a:t>
            </a:r>
            <a:endParaRPr lang="en-US" dirty="0"/>
          </a:p>
        </p:txBody>
      </p:sp>
      <p:pic>
        <p:nvPicPr>
          <p:cNvPr id="7" name="Picture 2" descr="http://aviationfans.com/images/a-10-19990422-f-7910d-5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28800"/>
            <a:ext cx="3310164" cy="283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0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524453" y="177101"/>
            <a:ext cx="6399893" cy="1020763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Ex </a:t>
            </a:r>
            <a:r>
              <a:rPr lang="en-US" dirty="0" smtClean="0">
                <a:solidFill>
                  <a:schemeClr val="tx1"/>
                </a:solidFill>
              </a:rPr>
              <a:t>5 </a:t>
            </a:r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Little Mountain</a:t>
            </a:r>
            <a:br>
              <a:rPr lang="en-US" dirty="0" smtClean="0">
                <a:solidFill>
                  <a:schemeClr val="tx1"/>
                </a:solidFill>
                <a:latin typeface="+mn-lt"/>
              </a:rPr>
            </a:br>
            <a:r>
              <a:rPr lang="en-US" dirty="0" smtClean="0">
                <a:solidFill>
                  <a:schemeClr val="tx1"/>
                </a:solidFill>
                <a:latin typeface="+mn-lt"/>
              </a:rPr>
              <a:t>Substation (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Con’t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4800600"/>
          </a:xfrm>
        </p:spPr>
        <p:txBody>
          <a:bodyPr/>
          <a:lstStyle/>
          <a:p>
            <a:r>
              <a:rPr lang="en-US" altLang="en-US" dirty="0" smtClean="0"/>
              <a:t>Project Facts:</a:t>
            </a:r>
          </a:p>
          <a:p>
            <a:pPr lvl="1"/>
            <a:r>
              <a:rPr lang="en-US" altLang="en-US" dirty="0" smtClean="0"/>
              <a:t>Demolish old 4,160 volt electrical substation, feeders and distribution transformers</a:t>
            </a:r>
          </a:p>
          <a:p>
            <a:pPr lvl="1"/>
            <a:r>
              <a:rPr lang="en-US" altLang="en-US" dirty="0" smtClean="0"/>
              <a:t>Construct new 12KV substation with 5 MVA transformer, metering, voltage regulation, switchgear, capacitor bank, and 1MW emergency generator</a:t>
            </a:r>
          </a:p>
          <a:p>
            <a:pPr lvl="1"/>
            <a:r>
              <a:rPr lang="en-US" altLang="en-US" dirty="0" smtClean="0"/>
              <a:t>Construct new 12KV distribution system to include underground and overhead conductors, distribution transformers, distribution switches.</a:t>
            </a:r>
          </a:p>
          <a:p>
            <a:pPr lvl="1"/>
            <a:r>
              <a:rPr lang="en-US" altLang="en-US" dirty="0" smtClean="0"/>
              <a:t>Construct new 480 volt and 120 volt secondary distribution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162800" y="6472237"/>
            <a:ext cx="1905000" cy="3381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5A21AF1-95C8-40A6-8FE8-C6D9A032E6A0}" type="slidenum">
              <a:rPr lang="en-US" sz="1600" smtClean="0"/>
              <a:pPr algn="r">
                <a:defRPr/>
              </a:pPr>
              <a:t>20</a:t>
            </a:fld>
            <a:endParaRPr lang="en-US" sz="1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Built Right, Ready to Fight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07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0" y="76200"/>
            <a:ext cx="6400800" cy="10207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 </a:t>
            </a:r>
            <a:r>
              <a:rPr lang="en-US" dirty="0" smtClean="0">
                <a:solidFill>
                  <a:schemeClr val="tx1"/>
                </a:solidFill>
              </a:rPr>
              <a:t>6 </a:t>
            </a:r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en-US" dirty="0" smtClean="0">
                <a:solidFill>
                  <a:schemeClr val="tx1"/>
                </a:solidFill>
              </a:rPr>
              <a:t>Hangar B43 Renovation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524000"/>
            <a:ext cx="75438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66CC"/>
              </a:buClr>
              <a:buSzPct val="140000"/>
              <a:buFont typeface="Wingdings" panose="05000000000000000000" pitchFamily="2" charset="2"/>
              <a:buChar char="§"/>
            </a:pPr>
            <a:r>
              <a:rPr lang="en-US" sz="2600" b="1" dirty="0">
                <a:latin typeface="+mn-lt"/>
              </a:rPr>
              <a:t>Renovate ~ 22,000 SF fuel cell maintenance facility</a:t>
            </a:r>
          </a:p>
          <a:p>
            <a:pPr marL="342900" lvl="0" indent="-342900">
              <a:buClr>
                <a:srgbClr val="0066CC"/>
              </a:buClr>
              <a:buSzPct val="140000"/>
              <a:buFont typeface="Wingdings" panose="05000000000000000000" pitchFamily="2" charset="2"/>
              <a:buChar char="§"/>
            </a:pPr>
            <a:r>
              <a:rPr lang="en-US" sz="2600" b="1" dirty="0">
                <a:latin typeface="+mn-lt"/>
              </a:rPr>
              <a:t>Complete architectural renovation of office space including new handicapped accessible restrooms and men’s/women’s locker room</a:t>
            </a:r>
          </a:p>
          <a:p>
            <a:pPr marL="342900" lvl="0" indent="-342900">
              <a:buClr>
                <a:srgbClr val="0066CC"/>
              </a:buClr>
              <a:buSzPct val="140000"/>
              <a:buFont typeface="Wingdings" panose="05000000000000000000" pitchFamily="2" charset="2"/>
              <a:buChar char="§"/>
            </a:pPr>
            <a:r>
              <a:rPr lang="en-US" sz="2600" b="1" dirty="0">
                <a:latin typeface="+mn-lt"/>
              </a:rPr>
              <a:t>New structural steel upgrades to hold new hangar doors</a:t>
            </a:r>
          </a:p>
          <a:p>
            <a:pPr marL="342900" lvl="0" indent="-342900">
              <a:buClr>
                <a:srgbClr val="0066CC"/>
              </a:buClr>
              <a:buSzPct val="140000"/>
              <a:buFont typeface="Wingdings" panose="05000000000000000000" pitchFamily="2" charset="2"/>
              <a:buChar char="§"/>
            </a:pPr>
            <a:r>
              <a:rPr lang="en-US" sz="2600" b="1" dirty="0">
                <a:latin typeface="+mn-lt"/>
              </a:rPr>
              <a:t>Replace existing fire suppression with high expansion foam</a:t>
            </a:r>
          </a:p>
          <a:p>
            <a:pPr marL="342900" lvl="0" indent="-342900">
              <a:buClr>
                <a:srgbClr val="0066CC"/>
              </a:buClr>
              <a:buSzPct val="140000"/>
              <a:buFont typeface="Wingdings" panose="05000000000000000000" pitchFamily="2" charset="2"/>
              <a:buChar char="§"/>
            </a:pPr>
            <a:r>
              <a:rPr lang="en-US" sz="2600" b="1" dirty="0">
                <a:latin typeface="+mn-lt"/>
              </a:rPr>
              <a:t>Construct new lightning protection </a:t>
            </a:r>
            <a:r>
              <a:rPr lang="en-US" sz="2600" b="1" dirty="0" smtClean="0">
                <a:latin typeface="+mn-lt"/>
              </a:rPr>
              <a:t>system</a:t>
            </a:r>
          </a:p>
          <a:p>
            <a:pPr lvl="0">
              <a:buClr>
                <a:srgbClr val="0066CC"/>
              </a:buClr>
              <a:buSzPct val="120000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162800" y="6472237"/>
            <a:ext cx="1905000" cy="3381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5A21AF1-95C8-40A6-8FE8-C6D9A032E6A0}" type="slidenum">
              <a:rPr lang="en-US" sz="1600" smtClean="0"/>
              <a:pPr algn="r">
                <a:defRPr/>
              </a:pPr>
              <a:t>21</a:t>
            </a:fld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Built Right, Ready to Fight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1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>
          <a:xfrm>
            <a:off x="1409851" y="-116871"/>
            <a:ext cx="6399893" cy="10207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Ex 7 - </a:t>
            </a:r>
            <a:r>
              <a:rPr lang="en-US" dirty="0"/>
              <a:t>B120 Egress </a:t>
            </a:r>
            <a:r>
              <a:rPr lang="en-US" dirty="0" smtClean="0"/>
              <a:t>Project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6627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4800600"/>
          </a:xfrm>
        </p:spPr>
        <p:txBody>
          <a:bodyPr/>
          <a:lstStyle/>
          <a:p>
            <a:r>
              <a:rPr lang="en-US" altLang="en-US" sz="2300" dirty="0" smtClean="0"/>
              <a:t>Design &amp; Build to Remedy Egress Deficiencies in Existing Building</a:t>
            </a:r>
          </a:p>
          <a:p>
            <a:pPr marL="0" indent="0">
              <a:buNone/>
            </a:pP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355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286001" y="6477000"/>
            <a:ext cx="4647595" cy="338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Built Right, Ready to Fight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8" b="3382"/>
          <a:stretch/>
        </p:blipFill>
        <p:spPr>
          <a:xfrm rot="16200000">
            <a:off x="2590497" y="2324100"/>
            <a:ext cx="4038600" cy="381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60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>
          <a:xfrm>
            <a:off x="1409851" y="152400"/>
            <a:ext cx="6399893" cy="10207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Ex 7 - </a:t>
            </a:r>
            <a:r>
              <a:rPr lang="en-US" dirty="0"/>
              <a:t>B120 Egress </a:t>
            </a:r>
            <a:r>
              <a:rPr lang="en-US" dirty="0" smtClean="0"/>
              <a:t>Project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6627" name="Content Placeholder 5"/>
          <p:cNvSpPr>
            <a:spLocks noGrp="1"/>
          </p:cNvSpPr>
          <p:nvPr>
            <p:ph idx="1"/>
          </p:nvPr>
        </p:nvSpPr>
        <p:spPr>
          <a:xfrm>
            <a:off x="609600" y="1676400"/>
            <a:ext cx="8534400" cy="4800600"/>
          </a:xfrm>
        </p:spPr>
        <p:txBody>
          <a:bodyPr/>
          <a:lstStyle/>
          <a:p>
            <a:r>
              <a:rPr lang="en-US" altLang="en-US" sz="2400" dirty="0" smtClean="0"/>
              <a:t>Project Facts:</a:t>
            </a:r>
          </a:p>
          <a:p>
            <a:pPr lvl="1"/>
            <a:r>
              <a:rPr lang="en-US" altLang="en-US" dirty="0" smtClean="0"/>
              <a:t>Provided new exterior egress stairway</a:t>
            </a:r>
          </a:p>
          <a:p>
            <a:pPr lvl="1"/>
            <a:r>
              <a:rPr lang="en-US" altLang="en-US" dirty="0" smtClean="0"/>
              <a:t>Added new automatic sprinkler system throughout the building</a:t>
            </a:r>
          </a:p>
          <a:p>
            <a:pPr lvl="1"/>
            <a:r>
              <a:rPr lang="en-US" altLang="en-US" dirty="0" smtClean="0"/>
              <a:t>Added code required interior fire separation for interior stairs</a:t>
            </a:r>
          </a:p>
          <a:p>
            <a:pPr lvl="1"/>
            <a:r>
              <a:rPr lang="en-US" altLang="en-US" dirty="0" smtClean="0"/>
              <a:t>Provided various exterior improvements</a:t>
            </a:r>
          </a:p>
          <a:p>
            <a:pPr lvl="1"/>
            <a:r>
              <a:rPr lang="en-US" altLang="en-US" dirty="0" smtClean="0"/>
              <a:t>Upgrades to provide ADA compliant access</a:t>
            </a:r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355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286001" y="6477000"/>
            <a:ext cx="4647595" cy="338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Built Right, Ready to Fight </a:t>
            </a:r>
          </a:p>
        </p:txBody>
      </p:sp>
    </p:spTree>
    <p:extLst>
      <p:ext uri="{BB962C8B-B14F-4D97-AF65-F5344CB8AC3E}">
        <p14:creationId xmlns:p14="http://schemas.microsoft.com/office/powerpoint/2010/main" val="3833699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48064" y="381000"/>
            <a:ext cx="5724071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Safety</a:t>
            </a:r>
          </a:p>
        </p:txBody>
      </p:sp>
      <p:sp>
        <p:nvSpPr>
          <p:cNvPr id="32773" name="Content Placeholder 7"/>
          <p:cNvSpPr>
            <a:spLocks noGrp="1"/>
          </p:cNvSpPr>
          <p:nvPr>
            <p:ph sz="half" idx="1"/>
          </p:nvPr>
        </p:nvSpPr>
        <p:spPr>
          <a:xfrm>
            <a:off x="355298" y="1498600"/>
            <a:ext cx="8179405" cy="4800600"/>
          </a:xfrm>
        </p:spPr>
        <p:txBody>
          <a:bodyPr/>
          <a:lstStyle/>
          <a:p>
            <a:r>
              <a:rPr lang="en-US" altLang="en-US" sz="2600" dirty="0" smtClean="0"/>
              <a:t>All Contractors Must Comply With</a:t>
            </a:r>
          </a:p>
          <a:p>
            <a:pPr lvl="1"/>
            <a:r>
              <a:rPr lang="en-US" altLang="en-US" sz="2600" dirty="0" smtClean="0"/>
              <a:t>OSHA Requirement - 29 CFR Part 1926                Safety and Health Regulations for Construction</a:t>
            </a:r>
          </a:p>
          <a:p>
            <a:pPr lvl="1"/>
            <a:r>
              <a:rPr lang="en-US" altLang="en-US" sz="2600" dirty="0" smtClean="0"/>
              <a:t>Hill AFB Specifications 01 35 26 Government Safety Requirements and Appendix C</a:t>
            </a:r>
          </a:p>
          <a:p>
            <a:pPr lvl="1"/>
            <a:r>
              <a:rPr lang="en-US" altLang="en-US" sz="2600" dirty="0" smtClean="0"/>
              <a:t>US Army Corps of Engineers - EM 385-1-1 </a:t>
            </a:r>
          </a:p>
          <a:p>
            <a:pPr lvl="1">
              <a:buFont typeface="Wingdings" pitchFamily="2" charset="2"/>
              <a:buNone/>
            </a:pPr>
            <a:r>
              <a:rPr lang="en-US" altLang="en-US" sz="2600" dirty="0" smtClean="0"/>
              <a:t>    Safety and Health Requirements Manual</a:t>
            </a:r>
          </a:p>
          <a:p>
            <a:pPr lvl="1"/>
            <a:r>
              <a:rPr lang="en-US" altLang="en-US" sz="2600" dirty="0" smtClean="0">
                <a:solidFill>
                  <a:srgbClr val="000000"/>
                </a:solidFill>
              </a:rPr>
              <a:t>Safety Plan Tailored to Task Order</a:t>
            </a:r>
          </a:p>
          <a:p>
            <a:pPr lvl="1"/>
            <a:r>
              <a:rPr lang="en-US" altLang="en-US" sz="2600" dirty="0" smtClean="0">
                <a:solidFill>
                  <a:srgbClr val="000000"/>
                </a:solidFill>
              </a:rPr>
              <a:t>Always provide required Personal Protective Equipment (PPE)</a:t>
            </a:r>
          </a:p>
          <a:p>
            <a:pPr lvl="1"/>
            <a:r>
              <a:rPr lang="en-US" altLang="en-US" sz="2600" dirty="0" smtClean="0">
                <a:solidFill>
                  <a:srgbClr val="000000"/>
                </a:solidFill>
              </a:rPr>
              <a:t>Other Requirements</a:t>
            </a:r>
          </a:p>
          <a:p>
            <a:pPr lvl="1"/>
            <a:endParaRPr lang="en-US" altLang="en-US" dirty="0" smtClean="0">
              <a:latin typeface="Arial Rounded MT Bold" pitchFamily="34" charset="0"/>
            </a:endParaRPr>
          </a:p>
          <a:p>
            <a:pPr lvl="1">
              <a:buFont typeface="Wingdings" pitchFamily="2" charset="2"/>
              <a:buNone/>
            </a:pPr>
            <a:endParaRPr lang="en-US" altLang="en-US" dirty="0" smtClean="0">
              <a:latin typeface="Arial Rounded MT Bold" pitchFamily="34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162800" y="6472237"/>
            <a:ext cx="1905000" cy="3381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5A21AF1-95C8-40A6-8FE8-C6D9A032E6A0}" type="slidenum">
              <a:rPr lang="en-US" sz="1600" smtClean="0"/>
              <a:pPr algn="r">
                <a:defRPr/>
              </a:pPr>
              <a:t>24</a:t>
            </a:fld>
            <a:endParaRPr lang="en-US" sz="1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Built Right, Ready to Fight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306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0" y="-152400"/>
            <a:ext cx="6400800" cy="10207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Security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73715"/>
            <a:ext cx="8458200" cy="4800600"/>
          </a:xfrm>
        </p:spPr>
        <p:txBody>
          <a:bodyPr/>
          <a:lstStyle/>
          <a:p>
            <a:r>
              <a:rPr lang="en-US" sz="2400" dirty="0" smtClean="0"/>
              <a:t>Reference: IAW Hill Integrated Defense Plan</a:t>
            </a:r>
          </a:p>
          <a:p>
            <a:r>
              <a:rPr lang="en-US" sz="2400" dirty="0" smtClean="0"/>
              <a:t>HAFB Security requirements, including disqualifiers, is subject to change without prior notice</a:t>
            </a:r>
          </a:p>
          <a:p>
            <a:r>
              <a:rPr lang="en-US" sz="2400" dirty="0" smtClean="0"/>
              <a:t>Positive Access Control</a:t>
            </a:r>
          </a:p>
          <a:p>
            <a:r>
              <a:rPr lang="en-US" sz="2400" dirty="0" smtClean="0"/>
              <a:t>Unescorted Access Requirements</a:t>
            </a:r>
          </a:p>
          <a:p>
            <a:pPr lvl="1"/>
            <a:r>
              <a:rPr lang="en-US" dirty="0"/>
              <a:t>Visitor Authorization List (VAL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Common Access Card (CAC)</a:t>
            </a:r>
          </a:p>
          <a:p>
            <a:pPr lvl="1"/>
            <a:r>
              <a:rPr lang="en-US" dirty="0" smtClean="0"/>
              <a:t>Defense Biometrics ID Sys (DBIDS)</a:t>
            </a:r>
          </a:p>
          <a:p>
            <a:pPr lvl="1"/>
            <a:r>
              <a:rPr lang="en-US" dirty="0" smtClean="0"/>
              <a:t>Criminal background history</a:t>
            </a:r>
          </a:p>
          <a:p>
            <a:r>
              <a:rPr lang="en-US" altLang="en-US" sz="2400" dirty="0"/>
              <a:t>Access to Secure Areas</a:t>
            </a:r>
          </a:p>
          <a:p>
            <a:pPr lvl="1"/>
            <a:r>
              <a:rPr lang="en-US" altLang="en-US" dirty="0"/>
              <a:t>Escorts</a:t>
            </a:r>
          </a:p>
          <a:p>
            <a:pPr lvl="1"/>
            <a:r>
              <a:rPr lang="en-US" altLang="en-US" dirty="0"/>
              <a:t>Controlled Area Badges</a:t>
            </a:r>
          </a:p>
          <a:p>
            <a:pPr lvl="1"/>
            <a:r>
              <a:rPr lang="en-US" altLang="en-US" dirty="0"/>
              <a:t>Free zone</a:t>
            </a:r>
          </a:p>
          <a:p>
            <a:pPr lvl="1">
              <a:buClr>
                <a:srgbClr val="FFC000"/>
              </a:buClr>
            </a:pPr>
            <a:endParaRPr lang="en-US" dirty="0" smtClean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162800" y="6472237"/>
            <a:ext cx="1905000" cy="3381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5A21AF1-95C8-40A6-8FE8-C6D9A032E6A0}" type="slidenum">
              <a:rPr lang="en-US" sz="1600" smtClean="0"/>
              <a:pPr algn="r">
                <a:defRPr/>
              </a:pPr>
              <a:t>25</a:t>
            </a:fld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Built Right, Ready to Fight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71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197644"/>
            <a:ext cx="6400800" cy="10207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Security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 smtClean="0"/>
              <a:t>Con’t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848600" cy="4800600"/>
          </a:xfrm>
        </p:spPr>
        <p:txBody>
          <a:bodyPr/>
          <a:lstStyle/>
          <a:p>
            <a:r>
              <a:rPr lang="en-US" dirty="0" smtClean="0"/>
              <a:t>Disqualifiers</a:t>
            </a:r>
          </a:p>
          <a:p>
            <a:pPr lvl="1"/>
            <a:r>
              <a:rPr lang="en-US" sz="1800" dirty="0" smtClean="0"/>
              <a:t>Any </a:t>
            </a:r>
            <a:r>
              <a:rPr lang="en-US" sz="1800" dirty="0"/>
              <a:t>felony involving any type of assault</a:t>
            </a:r>
          </a:p>
          <a:p>
            <a:pPr lvl="1"/>
            <a:r>
              <a:rPr lang="en-US" sz="1800" dirty="0" smtClean="0"/>
              <a:t>Any </a:t>
            </a:r>
            <a:r>
              <a:rPr lang="en-US" sz="1800" dirty="0"/>
              <a:t>felony involving any type of arson</a:t>
            </a:r>
          </a:p>
          <a:p>
            <a:pPr lvl="1"/>
            <a:r>
              <a:rPr lang="en-US" sz="1800" dirty="0" smtClean="0"/>
              <a:t>Any </a:t>
            </a:r>
            <a:r>
              <a:rPr lang="en-US" sz="1800" dirty="0"/>
              <a:t>felony involving any type of burglary or robbery</a:t>
            </a:r>
          </a:p>
          <a:p>
            <a:pPr lvl="1"/>
            <a:r>
              <a:rPr lang="en-US" sz="1800" dirty="0" smtClean="0"/>
              <a:t>Any </a:t>
            </a:r>
            <a:r>
              <a:rPr lang="en-US" sz="1800" dirty="0"/>
              <a:t>felony involving possession or distribution of stolen property</a:t>
            </a:r>
          </a:p>
          <a:p>
            <a:pPr lvl="1"/>
            <a:r>
              <a:rPr lang="en-US" sz="1800" dirty="0" smtClean="0"/>
              <a:t>Any </a:t>
            </a:r>
            <a:r>
              <a:rPr lang="en-US" sz="1800" dirty="0"/>
              <a:t>felony involving any type of willful destruction of property</a:t>
            </a:r>
          </a:p>
          <a:p>
            <a:pPr lvl="1"/>
            <a:r>
              <a:rPr lang="en-US" sz="1800" dirty="0" smtClean="0"/>
              <a:t>Any </a:t>
            </a:r>
            <a:r>
              <a:rPr lang="en-US" sz="1800" dirty="0"/>
              <a:t>felony involving violence at an airport</a:t>
            </a:r>
          </a:p>
          <a:p>
            <a:pPr lvl="1"/>
            <a:r>
              <a:rPr lang="en-US" sz="1800" dirty="0" smtClean="0"/>
              <a:t>Any </a:t>
            </a:r>
            <a:r>
              <a:rPr lang="en-US" sz="1800" dirty="0"/>
              <a:t>felony involving any type of threat or disruption to the public</a:t>
            </a:r>
          </a:p>
          <a:p>
            <a:pPr lvl="1"/>
            <a:r>
              <a:rPr lang="en-US" sz="1800" dirty="0" smtClean="0"/>
              <a:t>Any </a:t>
            </a:r>
            <a:r>
              <a:rPr lang="en-US" sz="1800" dirty="0"/>
              <a:t>type of extortion or bribery</a:t>
            </a:r>
          </a:p>
          <a:p>
            <a:pPr lvl="1"/>
            <a:r>
              <a:rPr lang="en-US" sz="1800" dirty="0" smtClean="0"/>
              <a:t>Any </a:t>
            </a:r>
            <a:r>
              <a:rPr lang="en-US" sz="1800" dirty="0"/>
              <a:t>type of theft, deception, fraud or falsehood</a:t>
            </a:r>
          </a:p>
          <a:p>
            <a:pPr lvl="1"/>
            <a:r>
              <a:rPr lang="en-US" sz="1800" dirty="0" smtClean="0"/>
              <a:t>Importation </a:t>
            </a:r>
            <a:r>
              <a:rPr lang="en-US" sz="1800" dirty="0"/>
              <a:t>or manufacture of a controlled substance</a:t>
            </a:r>
          </a:p>
          <a:p>
            <a:pPr lvl="1"/>
            <a:r>
              <a:rPr lang="en-US" sz="1800" dirty="0" smtClean="0"/>
              <a:t>Distribution </a:t>
            </a:r>
            <a:r>
              <a:rPr lang="en-US" sz="1800" dirty="0"/>
              <a:t>of or intent to distribute a controlled substance</a:t>
            </a:r>
          </a:p>
          <a:p>
            <a:pPr lvl="1"/>
            <a:r>
              <a:rPr lang="en-US" sz="1800" dirty="0" smtClean="0"/>
              <a:t>Illegal </a:t>
            </a:r>
            <a:r>
              <a:rPr lang="en-US" sz="1800" dirty="0"/>
              <a:t>possession or use of a controlled substance</a:t>
            </a:r>
          </a:p>
          <a:p>
            <a:pPr lvl="1"/>
            <a:r>
              <a:rPr lang="en-US" sz="1800" dirty="0" smtClean="0"/>
              <a:t>Any </a:t>
            </a:r>
            <a:r>
              <a:rPr lang="en-US" sz="1800" dirty="0"/>
              <a:t>conspiracy to commit any of the criminal acts listed above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162800" y="6472237"/>
            <a:ext cx="1905000" cy="3381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5A21AF1-95C8-40A6-8FE8-C6D9A032E6A0}" type="slidenum">
              <a:rPr lang="en-US" sz="1600" smtClean="0"/>
              <a:pPr algn="r">
                <a:defRPr/>
              </a:pPr>
              <a:t>26</a:t>
            </a:fld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Built Right, Ready to Fight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4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0" y="-194596"/>
            <a:ext cx="6400800" cy="10207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Security </a:t>
            </a:r>
            <a:r>
              <a:rPr lang="en-US" dirty="0"/>
              <a:t>(</a:t>
            </a:r>
            <a:r>
              <a:rPr lang="en-US" dirty="0" err="1" smtClean="0"/>
              <a:t>Con’t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77200" cy="4800600"/>
          </a:xfrm>
        </p:spPr>
        <p:txBody>
          <a:bodyPr/>
          <a:lstStyle/>
          <a:p>
            <a:r>
              <a:rPr lang="en-US" dirty="0" smtClean="0"/>
              <a:t>Disqualifiers (</a:t>
            </a:r>
            <a:r>
              <a:rPr lang="en-US" dirty="0" err="1" smtClean="0"/>
              <a:t>Con’t</a:t>
            </a:r>
            <a:r>
              <a:rPr lang="en-US" dirty="0" smtClean="0"/>
              <a:t>)	</a:t>
            </a:r>
          </a:p>
          <a:p>
            <a:pPr lvl="1"/>
            <a:r>
              <a:rPr lang="en-US" sz="2000" dirty="0" smtClean="0"/>
              <a:t>Espionage</a:t>
            </a:r>
            <a:r>
              <a:rPr lang="en-US" sz="2000" dirty="0"/>
              <a:t>, sabotage, treason or terrorism</a:t>
            </a:r>
          </a:p>
          <a:p>
            <a:pPr lvl="1"/>
            <a:r>
              <a:rPr lang="en-US" sz="2000" dirty="0" smtClean="0"/>
              <a:t>Criminal </a:t>
            </a:r>
            <a:r>
              <a:rPr lang="en-US" sz="2000" dirty="0"/>
              <a:t>homicide in all forms to include murder, manslaughter and/or negligent homicide</a:t>
            </a:r>
          </a:p>
          <a:p>
            <a:pPr lvl="1"/>
            <a:r>
              <a:rPr lang="en-US" sz="2000" dirty="0" smtClean="0"/>
              <a:t>Kidnapping</a:t>
            </a:r>
            <a:r>
              <a:rPr lang="en-US" sz="2000" dirty="0"/>
              <a:t>, hostage taking, human trafficking / smuggling</a:t>
            </a:r>
          </a:p>
          <a:p>
            <a:pPr lvl="1"/>
            <a:r>
              <a:rPr lang="en-US" sz="2000" dirty="0" smtClean="0"/>
              <a:t>Mayhem</a:t>
            </a:r>
            <a:endParaRPr lang="en-US" sz="2000" dirty="0"/>
          </a:p>
          <a:p>
            <a:pPr lvl="1"/>
            <a:r>
              <a:rPr lang="en-US" sz="2000" dirty="0" smtClean="0"/>
              <a:t>Maiming</a:t>
            </a:r>
            <a:endParaRPr lang="en-US" sz="2000" dirty="0"/>
          </a:p>
          <a:p>
            <a:pPr lvl="1"/>
            <a:r>
              <a:rPr lang="en-US" sz="2000" dirty="0" smtClean="0"/>
              <a:t>Rape</a:t>
            </a:r>
            <a:r>
              <a:rPr lang="en-US" sz="2000" dirty="0"/>
              <a:t>, forcible sodomy, sexual abuse or sexual assault</a:t>
            </a:r>
          </a:p>
          <a:p>
            <a:pPr lvl="1"/>
            <a:r>
              <a:rPr lang="en-US" sz="2000" dirty="0" smtClean="0"/>
              <a:t>Any </a:t>
            </a:r>
            <a:r>
              <a:rPr lang="en-US" sz="2000" dirty="0"/>
              <a:t>sexual offense involving a minor or child including child molestation or child pornography</a:t>
            </a:r>
          </a:p>
          <a:p>
            <a:pPr lvl="1"/>
            <a:r>
              <a:rPr lang="en-US" sz="2000" dirty="0" smtClean="0"/>
              <a:t>Child </a:t>
            </a:r>
            <a:r>
              <a:rPr lang="en-US" sz="2000" dirty="0"/>
              <a:t>abuse</a:t>
            </a:r>
          </a:p>
          <a:p>
            <a:pPr lvl="1"/>
            <a:r>
              <a:rPr lang="en-US" sz="2000" dirty="0" smtClean="0"/>
              <a:t>Any </a:t>
            </a:r>
            <a:r>
              <a:rPr lang="en-US" sz="2000" dirty="0"/>
              <a:t>active want or warrant</a:t>
            </a:r>
          </a:p>
          <a:p>
            <a:pPr lvl="1"/>
            <a:r>
              <a:rPr lang="en-US" sz="2000" dirty="0" smtClean="0"/>
              <a:t>Any </a:t>
            </a:r>
            <a:r>
              <a:rPr lang="en-US" sz="2000" dirty="0"/>
              <a:t>conspiracy to commit any of the above acts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162800" y="6472237"/>
            <a:ext cx="1905000" cy="3381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5A21AF1-95C8-40A6-8FE8-C6D9A032E6A0}" type="slidenum">
              <a:rPr lang="en-US" sz="1600" smtClean="0"/>
              <a:pPr algn="r">
                <a:defRPr/>
              </a:pPr>
              <a:t>27</a:t>
            </a:fld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Built Right, Ready to Fight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6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0" y="-152400"/>
            <a:ext cx="6400800" cy="10207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Security (</a:t>
            </a:r>
            <a:r>
              <a:rPr lang="en-US" dirty="0" err="1" smtClean="0">
                <a:solidFill>
                  <a:schemeClr val="tx1"/>
                </a:solidFill>
              </a:rPr>
              <a:t>Con’t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162800" y="6472237"/>
            <a:ext cx="1905000" cy="3381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5A21AF1-95C8-40A6-8FE8-C6D9A032E6A0}" type="slidenum">
              <a:rPr lang="en-US" sz="1600" smtClean="0"/>
              <a:pPr algn="r">
                <a:defRPr/>
              </a:pPr>
              <a:t>28</a:t>
            </a:fld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Built Right, Ready to Fight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371600"/>
            <a:ext cx="4996409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1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309MXW wrench coin 201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3564" y="1473200"/>
            <a:ext cx="5545137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306514" y="0"/>
            <a:ext cx="6643687" cy="914400"/>
          </a:xfrm>
        </p:spPr>
        <p:txBody>
          <a:bodyPr/>
          <a:lstStyle/>
          <a:p>
            <a:pPr algn="ctr"/>
            <a:r>
              <a:rPr lang="en-US" dirty="0" smtClean="0"/>
              <a:t>Questions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162800" y="6472237"/>
            <a:ext cx="1905000" cy="3381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5A21AF1-95C8-40A6-8FE8-C6D9A032E6A0}" type="slidenum">
              <a:rPr lang="en-US" sz="1600" smtClean="0"/>
              <a:pPr algn="r">
                <a:defRPr/>
              </a:pPr>
              <a:t>29</a:t>
            </a:fld>
            <a:endParaRPr lang="en-US" sz="1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Built Right, Ready to Fight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5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6400800" cy="10207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Task Order (TO) USAF Requirements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524000"/>
            <a:ext cx="8382000" cy="469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lvl="0" indent="-225425" eaLnBrk="0" hangingPunct="0">
              <a:lnSpc>
                <a:spcPct val="90000"/>
              </a:lnSpc>
              <a:spcBef>
                <a:spcPct val="20000"/>
              </a:spcBef>
              <a:buClr>
                <a:srgbClr val="0066CC"/>
              </a:buClr>
              <a:buSzPct val="75000"/>
              <a:buFont typeface="Wingdings" pitchFamily="2" charset="2"/>
              <a:buChar char="n"/>
            </a:pPr>
            <a:r>
              <a:rPr lang="en-US" sz="2600" b="1" dirty="0">
                <a:solidFill>
                  <a:srgbClr val="000000"/>
                </a:solidFill>
                <a:latin typeface="Arial"/>
              </a:rPr>
              <a:t>Air Force Design Guides (AFDG), Unified Facilities Criteria (UFC) and Engineering Technical Letters (ETL), found on: http://www.wbdg.org</a:t>
            </a:r>
            <a:endParaRPr lang="en-US" sz="2600" b="1" dirty="0">
              <a:solidFill>
                <a:srgbClr val="FF0000"/>
              </a:solidFill>
              <a:latin typeface="Arial"/>
            </a:endParaRPr>
          </a:p>
          <a:p>
            <a:pPr marL="225425" lvl="0" indent="-225425" eaLnBrk="0" hangingPunct="0">
              <a:lnSpc>
                <a:spcPct val="90000"/>
              </a:lnSpc>
              <a:spcBef>
                <a:spcPct val="20000"/>
              </a:spcBef>
              <a:buClr>
                <a:srgbClr val="0066CC"/>
              </a:buClr>
              <a:buSzPct val="75000"/>
              <a:buFont typeface="Wingdings" pitchFamily="2" charset="2"/>
              <a:buChar char="n"/>
            </a:pPr>
            <a:r>
              <a:rPr lang="en-US" altLang="en-US" sz="2600" b="1" kern="0" dirty="0" smtClean="0">
                <a:solidFill>
                  <a:srgbClr val="000000"/>
                </a:solidFill>
                <a:latin typeface="Arial"/>
              </a:rPr>
              <a:t>Regulations</a:t>
            </a:r>
          </a:p>
          <a:p>
            <a:pPr marL="682625" lvl="1" indent="-225425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r>
              <a:rPr lang="en-US" sz="2600" b="1" dirty="0" smtClean="0">
                <a:latin typeface="+mj-lt"/>
              </a:rPr>
              <a:t>10 </a:t>
            </a:r>
            <a:r>
              <a:rPr lang="en-US" sz="2600" b="1" dirty="0">
                <a:latin typeface="+mj-lt"/>
              </a:rPr>
              <a:t>CFR 435 Energy Conservation Voluntary Performance Standards for New Buildings (Mandatory for Federal Buildings</a:t>
            </a:r>
            <a:r>
              <a:rPr lang="en-US" sz="2600" b="1" dirty="0" smtClean="0">
                <a:latin typeface="+mj-lt"/>
              </a:rPr>
              <a:t>)</a:t>
            </a:r>
          </a:p>
          <a:p>
            <a:pPr marL="682625" lvl="1" indent="-225425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r>
              <a:rPr lang="en-US" sz="2600" b="1" dirty="0" smtClean="0">
                <a:latin typeface="+mj-lt"/>
              </a:rPr>
              <a:t>Energy </a:t>
            </a:r>
            <a:r>
              <a:rPr lang="en-US" sz="2600" b="1" dirty="0">
                <a:latin typeface="+mj-lt"/>
              </a:rPr>
              <a:t>Policy </a:t>
            </a:r>
            <a:r>
              <a:rPr lang="en-US" sz="2600" b="1" dirty="0" smtClean="0">
                <a:latin typeface="+mj-lt"/>
              </a:rPr>
              <a:t>Act</a:t>
            </a:r>
          </a:p>
          <a:p>
            <a:pPr marL="225425" indent="-225425" eaLnBrk="0" hangingPunct="0">
              <a:lnSpc>
                <a:spcPct val="90000"/>
              </a:lnSpc>
              <a:spcBef>
                <a:spcPct val="20000"/>
              </a:spcBef>
              <a:buClr>
                <a:srgbClr val="0066CC"/>
              </a:buClr>
              <a:buSzPct val="75000"/>
              <a:buFont typeface="Wingdings" pitchFamily="2" charset="2"/>
              <a:buChar char="n"/>
            </a:pPr>
            <a:r>
              <a:rPr lang="en-US" sz="2600" b="1" dirty="0" smtClean="0">
                <a:latin typeface="+mj-lt"/>
              </a:rPr>
              <a:t>Air </a:t>
            </a:r>
            <a:r>
              <a:rPr lang="en-US" sz="2600" b="1" dirty="0">
                <a:latin typeface="+mj-lt"/>
              </a:rPr>
              <a:t>Force Instruction (AFI</a:t>
            </a:r>
            <a:r>
              <a:rPr lang="en-US" sz="2600" b="1" dirty="0" smtClean="0">
                <a:latin typeface="+mj-lt"/>
              </a:rPr>
              <a:t>)</a:t>
            </a:r>
          </a:p>
          <a:p>
            <a:pPr marL="682625" lvl="1" indent="-225425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r>
              <a:rPr lang="en-US" sz="2600" b="1" dirty="0" smtClean="0">
                <a:latin typeface="+mj-lt"/>
              </a:rPr>
              <a:t>AFI </a:t>
            </a:r>
            <a:r>
              <a:rPr lang="en-US" sz="2600" b="1" dirty="0">
                <a:latin typeface="+mj-lt"/>
              </a:rPr>
              <a:t>32-10141, “Planning and Programming Fire Safety Deficiency Correction Projects</a:t>
            </a:r>
            <a:r>
              <a:rPr lang="en-US" sz="2600" b="1" dirty="0" smtClean="0">
                <a:latin typeface="+mj-lt"/>
              </a:rPr>
              <a:t>”</a:t>
            </a:r>
          </a:p>
          <a:p>
            <a:endParaRPr lang="en-US" sz="1600" dirty="0">
              <a:latin typeface="+mj-lt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162800" y="6472237"/>
            <a:ext cx="1905000" cy="3381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5A21AF1-95C8-40A6-8FE8-C6D9A032E6A0}" type="slidenum">
              <a:rPr lang="en-US" sz="1600" smtClean="0"/>
              <a:pPr algn="r">
                <a:defRPr/>
              </a:pPr>
              <a:t>3</a:t>
            </a:fld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Built Right, Ready to Fight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68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6400800" cy="10207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Task Order (TO) USAF Requirements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524000"/>
            <a:ext cx="8382000" cy="1055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lvl="0" indent="-225425" eaLnBrk="0" hangingPunct="0">
              <a:lnSpc>
                <a:spcPct val="90000"/>
              </a:lnSpc>
              <a:spcBef>
                <a:spcPct val="20000"/>
              </a:spcBef>
              <a:buClr>
                <a:srgbClr val="0066CC"/>
              </a:buClr>
              <a:buSzPct val="75000"/>
              <a:buFont typeface="Wingdings" pitchFamily="2" charset="2"/>
              <a:buChar char="n"/>
            </a:pPr>
            <a:r>
              <a:rPr lang="en-US" sz="2000" b="1" dirty="0" smtClean="0">
                <a:solidFill>
                  <a:srgbClr val="000000"/>
                </a:solidFill>
                <a:latin typeface="Arial"/>
              </a:rPr>
              <a:t>Navigating to Design 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</a:rPr>
              <a:t>Criteria from www.wbdg.org</a:t>
            </a:r>
          </a:p>
          <a:p>
            <a:pPr marL="225425" lvl="0" indent="-225425" eaLnBrk="0" hangingPunct="0">
              <a:lnSpc>
                <a:spcPct val="90000"/>
              </a:lnSpc>
              <a:spcBef>
                <a:spcPct val="20000"/>
              </a:spcBef>
              <a:buClr>
                <a:srgbClr val="0066CC"/>
              </a:buClr>
              <a:buSzPct val="75000"/>
              <a:buFont typeface="Wingdings" pitchFamily="2" charset="2"/>
              <a:buChar char="n"/>
            </a:pPr>
            <a:endParaRPr lang="en-US" sz="2600" b="1" dirty="0" smtClean="0">
              <a:latin typeface="+mj-lt"/>
            </a:endParaRPr>
          </a:p>
          <a:p>
            <a:endParaRPr lang="en-US" sz="1600" dirty="0">
              <a:latin typeface="+mj-lt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162800" y="6472237"/>
            <a:ext cx="1905000" cy="3381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5A21AF1-95C8-40A6-8FE8-C6D9A032E6A0}" type="slidenum">
              <a:rPr lang="en-US" sz="1600" smtClean="0"/>
              <a:pPr algn="r">
                <a:defRPr/>
              </a:pPr>
              <a:t>4</a:t>
            </a:fld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Built Right, Ready to Fight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88" y="1905000"/>
            <a:ext cx="8397623" cy="438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9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3316" y="520702"/>
            <a:ext cx="5392964" cy="508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TO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Code Requirements</a:t>
            </a:r>
          </a:p>
        </p:txBody>
      </p:sp>
      <p:sp>
        <p:nvSpPr>
          <p:cNvPr id="23557" name="Content Placeholder 7"/>
          <p:cNvSpPr>
            <a:spLocks noGrp="1"/>
          </p:cNvSpPr>
          <p:nvPr>
            <p:ph sz="half" idx="1"/>
          </p:nvPr>
        </p:nvSpPr>
        <p:spPr>
          <a:xfrm>
            <a:off x="397933" y="1535112"/>
            <a:ext cx="8423729" cy="4937125"/>
          </a:xfrm>
        </p:spPr>
        <p:txBody>
          <a:bodyPr/>
          <a:lstStyle/>
          <a:p>
            <a:r>
              <a:rPr lang="en-US" altLang="en-US" sz="2600" dirty="0" smtClean="0"/>
              <a:t>References: </a:t>
            </a:r>
          </a:p>
          <a:p>
            <a:pPr lvl="1"/>
            <a:r>
              <a:rPr lang="en-US" altLang="en-US" sz="2200" dirty="0" smtClean="0"/>
              <a:t>International </a:t>
            </a:r>
            <a:r>
              <a:rPr lang="en-US" altLang="en-US" sz="2200" dirty="0"/>
              <a:t>Building Code</a:t>
            </a:r>
          </a:p>
          <a:p>
            <a:pPr lvl="1"/>
            <a:r>
              <a:rPr lang="en-US" altLang="en-US" sz="2200" dirty="0"/>
              <a:t>International Mechanical Code</a:t>
            </a:r>
          </a:p>
          <a:p>
            <a:pPr lvl="1"/>
            <a:r>
              <a:rPr lang="en-US" altLang="en-US" sz="2200" dirty="0"/>
              <a:t>International Plumbing Code</a:t>
            </a:r>
          </a:p>
          <a:p>
            <a:pPr lvl="1"/>
            <a:r>
              <a:rPr lang="en-US" altLang="en-US" sz="2200" dirty="0"/>
              <a:t>International Energy Conservation Code</a:t>
            </a:r>
          </a:p>
          <a:p>
            <a:pPr lvl="1"/>
            <a:r>
              <a:rPr lang="en-US" altLang="en-US" sz="2200" dirty="0"/>
              <a:t>International Fuel Gas Code</a:t>
            </a:r>
          </a:p>
          <a:p>
            <a:pPr lvl="1"/>
            <a:r>
              <a:rPr lang="en-US" altLang="en-US" sz="2200" dirty="0"/>
              <a:t>Fire Safety Code, NFPA 1</a:t>
            </a:r>
          </a:p>
          <a:p>
            <a:pPr lvl="1"/>
            <a:r>
              <a:rPr lang="en-US" altLang="en-US" sz="2200" dirty="0"/>
              <a:t>Life Safety Code, National Fire Protection Association, NFPA 101</a:t>
            </a:r>
          </a:p>
          <a:p>
            <a:pPr lvl="1"/>
            <a:r>
              <a:rPr lang="en-US" altLang="en-US" sz="2200" dirty="0"/>
              <a:t>National Electric Code, NFPA 70</a:t>
            </a:r>
          </a:p>
          <a:p>
            <a:pPr lvl="1"/>
            <a:r>
              <a:rPr lang="en-US" altLang="en-US" sz="2200" dirty="0"/>
              <a:t>National Electric Safety Code, ANSI </a:t>
            </a:r>
            <a:r>
              <a:rPr lang="en-US" altLang="en-US" sz="2200" dirty="0" smtClean="0"/>
              <a:t>C2</a:t>
            </a:r>
          </a:p>
          <a:p>
            <a:pPr lvl="1"/>
            <a:r>
              <a:rPr lang="en-US" altLang="en-US" sz="2200" dirty="0" smtClean="0"/>
              <a:t>Others as applicable to </a:t>
            </a:r>
            <a:r>
              <a:rPr lang="en-US" altLang="en-US" sz="2200" dirty="0" err="1" smtClean="0"/>
              <a:t>TO</a:t>
            </a:r>
            <a:r>
              <a:rPr lang="en-US" altLang="en-US" sz="2200" dirty="0" smtClean="0"/>
              <a:t> scope</a:t>
            </a:r>
          </a:p>
          <a:p>
            <a:pPr marL="0" indent="0">
              <a:buNone/>
            </a:pPr>
            <a:endParaRPr lang="en-US" altLang="en-US" sz="2000" b="0" dirty="0"/>
          </a:p>
          <a:p>
            <a:endParaRPr lang="en-US" altLang="en-US" sz="2000" dirty="0" smtClean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162800" y="6472237"/>
            <a:ext cx="1905000" cy="3381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5A21AF1-95C8-40A6-8FE8-C6D9A032E6A0}" type="slidenum">
              <a:rPr lang="en-US" sz="1600" smtClean="0"/>
              <a:pPr algn="r">
                <a:defRPr/>
              </a:pPr>
              <a:t>5</a:t>
            </a:fld>
            <a:endParaRPr lang="en-US" sz="1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Built Right, Ready to Fight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914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09700" y="0"/>
            <a:ext cx="6400800" cy="10207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TO Standard Requirements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600200"/>
            <a:ext cx="8001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lvl="0" indent="-225425" eaLnBrk="0" hangingPunct="0">
              <a:lnSpc>
                <a:spcPct val="90000"/>
              </a:lnSpc>
              <a:spcBef>
                <a:spcPct val="20000"/>
              </a:spcBef>
              <a:buClr>
                <a:srgbClr val="0066CC"/>
              </a:buClr>
              <a:buSzPct val="75000"/>
              <a:buFont typeface="Wingdings" pitchFamily="2" charset="2"/>
              <a:buChar char="n"/>
            </a:pPr>
            <a:r>
              <a:rPr lang="en-US" sz="2600" b="1" dirty="0" smtClean="0">
                <a:latin typeface="+mj-lt"/>
              </a:rPr>
              <a:t>References: </a:t>
            </a:r>
          </a:p>
          <a:p>
            <a:pPr marL="682625" lvl="1" indent="-225425" eaLnBrk="0" hangingPunct="0">
              <a:lnSpc>
                <a:spcPct val="90000"/>
              </a:lnSpc>
              <a:spcBef>
                <a:spcPct val="20000"/>
              </a:spcBef>
              <a:buClr>
                <a:srgbClr val="0066CC"/>
              </a:buClr>
              <a:buSzPct val="75000"/>
              <a:buFont typeface="Wingdings" pitchFamily="2" charset="2"/>
              <a:buChar char="n"/>
            </a:pPr>
            <a:r>
              <a:rPr lang="en-US" sz="2200" b="1" dirty="0" smtClean="0">
                <a:latin typeface="+mj-lt"/>
              </a:rPr>
              <a:t>Base Facility Design Standard</a:t>
            </a:r>
          </a:p>
          <a:p>
            <a:pPr marL="682625" lvl="1" indent="-225425" eaLnBrk="0" hangingPunct="0">
              <a:lnSpc>
                <a:spcPct val="90000"/>
              </a:lnSpc>
              <a:spcBef>
                <a:spcPct val="20000"/>
              </a:spcBef>
              <a:buClr>
                <a:srgbClr val="0066CC"/>
              </a:buClr>
              <a:buSzPct val="75000"/>
              <a:buFont typeface="Wingdings" pitchFamily="2" charset="2"/>
              <a:buChar char="n"/>
            </a:pPr>
            <a:r>
              <a:rPr lang="en-US" sz="2200" b="1" dirty="0">
                <a:latin typeface="+mj-lt"/>
              </a:rPr>
              <a:t>B</a:t>
            </a:r>
            <a:r>
              <a:rPr lang="en-US" sz="2200" b="1" dirty="0" smtClean="0">
                <a:latin typeface="+mj-lt"/>
              </a:rPr>
              <a:t>ase </a:t>
            </a:r>
            <a:r>
              <a:rPr lang="en-US" sz="2200" b="1" dirty="0">
                <a:latin typeface="+mj-lt"/>
              </a:rPr>
              <a:t>Architectural Compatibility </a:t>
            </a:r>
            <a:r>
              <a:rPr lang="en-US" sz="2200" b="1" dirty="0" smtClean="0">
                <a:latin typeface="+mj-lt"/>
              </a:rPr>
              <a:t>Standard</a:t>
            </a:r>
          </a:p>
          <a:p>
            <a:pPr marL="682625" lvl="1" indent="-225425" eaLnBrk="0" hangingPunct="0">
              <a:lnSpc>
                <a:spcPct val="90000"/>
              </a:lnSpc>
              <a:spcBef>
                <a:spcPct val="20000"/>
              </a:spcBef>
              <a:buClr>
                <a:srgbClr val="0066CC"/>
              </a:buClr>
              <a:buSzPct val="75000"/>
              <a:buFont typeface="Wingdings" pitchFamily="2" charset="2"/>
              <a:buChar char="n"/>
            </a:pPr>
            <a:r>
              <a:rPr lang="en-US" sz="2200" b="1" dirty="0" smtClean="0">
                <a:latin typeface="+mj-lt"/>
              </a:rPr>
              <a:t>SCXP Telecommunications </a:t>
            </a:r>
            <a:r>
              <a:rPr lang="en-US" sz="2200" b="1" dirty="0">
                <a:latin typeface="+mj-lt"/>
              </a:rPr>
              <a:t>Installation Criteria for Facility Design and </a:t>
            </a:r>
            <a:r>
              <a:rPr lang="en-US" sz="2200" b="1" dirty="0" smtClean="0">
                <a:latin typeface="+mj-lt"/>
              </a:rPr>
              <a:t>Renovation</a:t>
            </a:r>
          </a:p>
          <a:p>
            <a:pPr marL="682625" lvl="1" indent="-225425" eaLnBrk="0" hangingPunct="0">
              <a:lnSpc>
                <a:spcPct val="90000"/>
              </a:lnSpc>
              <a:spcBef>
                <a:spcPct val="20000"/>
              </a:spcBef>
              <a:buClr>
                <a:srgbClr val="0066CC"/>
              </a:buClr>
              <a:buSzPct val="75000"/>
              <a:buFont typeface="Wingdings" pitchFamily="2" charset="2"/>
              <a:buChar char="n"/>
            </a:pPr>
            <a:r>
              <a:rPr lang="en-US" sz="2200" b="1" dirty="0">
                <a:latin typeface="+mj-lt"/>
              </a:rPr>
              <a:t>A</a:t>
            </a:r>
            <a:r>
              <a:rPr lang="en-US" sz="2200" b="1" dirty="0" smtClean="0">
                <a:latin typeface="+mj-lt"/>
              </a:rPr>
              <a:t>ir </a:t>
            </a:r>
            <a:r>
              <a:rPr lang="en-US" sz="2200" b="1" dirty="0">
                <a:latin typeface="+mj-lt"/>
              </a:rPr>
              <a:t>Installation Compatible Use Zone (AICUZ), Hill AFB, Amended April </a:t>
            </a:r>
            <a:r>
              <a:rPr lang="en-US" sz="2200" b="1" dirty="0" smtClean="0">
                <a:latin typeface="+mj-lt"/>
              </a:rPr>
              <a:t>1982</a:t>
            </a:r>
          </a:p>
          <a:p>
            <a:pPr marL="682625" lvl="1" indent="-225425" eaLnBrk="0" hangingPunct="0">
              <a:lnSpc>
                <a:spcPct val="90000"/>
              </a:lnSpc>
              <a:spcBef>
                <a:spcPct val="20000"/>
              </a:spcBef>
              <a:buClr>
                <a:srgbClr val="0066CC"/>
              </a:buClr>
              <a:buSzPct val="75000"/>
              <a:buFont typeface="Wingdings" pitchFamily="2" charset="2"/>
              <a:buChar char="n"/>
            </a:pPr>
            <a:r>
              <a:rPr lang="en-US" sz="2200" b="1" dirty="0" smtClean="0">
                <a:latin typeface="+mj-lt"/>
              </a:rPr>
              <a:t>ASCE/SEI </a:t>
            </a:r>
            <a:r>
              <a:rPr lang="en-US" sz="2200" b="1" dirty="0">
                <a:latin typeface="+mj-lt"/>
              </a:rPr>
              <a:t>7-05 Minimum Design Loads for Buildings and Other </a:t>
            </a:r>
            <a:r>
              <a:rPr lang="en-US" sz="2200" b="1" dirty="0" smtClean="0">
                <a:latin typeface="+mj-lt"/>
              </a:rPr>
              <a:t>Structures</a:t>
            </a:r>
          </a:p>
          <a:p>
            <a:pPr marL="682625" lvl="1" indent="-225425" eaLnBrk="0" hangingPunct="0">
              <a:lnSpc>
                <a:spcPct val="90000"/>
              </a:lnSpc>
              <a:spcBef>
                <a:spcPct val="20000"/>
              </a:spcBef>
              <a:buClr>
                <a:srgbClr val="0066CC"/>
              </a:buClr>
              <a:buSzPct val="75000"/>
              <a:buFont typeface="Wingdings" pitchFamily="2" charset="2"/>
              <a:buChar char="n"/>
            </a:pPr>
            <a:r>
              <a:rPr lang="en-US" sz="2200" b="1" dirty="0" smtClean="0">
                <a:latin typeface="+mj-lt"/>
              </a:rPr>
              <a:t>ASHRAE </a:t>
            </a:r>
            <a:r>
              <a:rPr lang="en-US" sz="2200" b="1" dirty="0">
                <a:latin typeface="+mj-lt"/>
              </a:rPr>
              <a:t>Standard </a:t>
            </a:r>
            <a:r>
              <a:rPr lang="en-US" sz="2200" b="1" dirty="0" smtClean="0">
                <a:latin typeface="+mj-lt"/>
              </a:rPr>
              <a:t>62.1-2013, </a:t>
            </a:r>
            <a:r>
              <a:rPr lang="en-US" sz="2200" b="1" dirty="0">
                <a:latin typeface="+mj-lt"/>
              </a:rPr>
              <a:t>Ventilation for Acceptable Indoor Air </a:t>
            </a:r>
            <a:r>
              <a:rPr lang="en-US" sz="2200" b="1" dirty="0" smtClean="0">
                <a:latin typeface="+mj-lt"/>
              </a:rPr>
              <a:t>Quality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buClr>
                <a:srgbClr val="0066CC"/>
              </a:buClr>
              <a:buSzPct val="75000"/>
            </a:pPr>
            <a:endParaRPr lang="en-US" sz="2200" b="1" dirty="0">
              <a:latin typeface="+mj-lt"/>
            </a:endParaRP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7162800" y="6472237"/>
            <a:ext cx="1905000" cy="3381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5A21AF1-95C8-40A6-8FE8-C6D9A032E6A0}" type="slidenum">
              <a:rPr lang="en-US" sz="1600" smtClean="0"/>
              <a:pPr algn="r">
                <a:defRPr/>
              </a:pPr>
              <a:t>6</a:t>
            </a:fld>
            <a:endParaRPr lang="en-US" sz="1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Built Right, Ready to Fight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47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81100" y="152400"/>
            <a:ext cx="6858000" cy="10207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TO Standard Requirements (</a:t>
            </a:r>
            <a:r>
              <a:rPr lang="en-US" dirty="0" err="1" smtClean="0">
                <a:solidFill>
                  <a:schemeClr val="tx1"/>
                </a:solidFill>
              </a:rPr>
              <a:t>Con’t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600200"/>
            <a:ext cx="8001000" cy="353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lvl="0" indent="-225425" eaLnBrk="0" hangingPunct="0">
              <a:lnSpc>
                <a:spcPct val="90000"/>
              </a:lnSpc>
              <a:spcBef>
                <a:spcPct val="20000"/>
              </a:spcBef>
              <a:buClr>
                <a:srgbClr val="0066CC"/>
              </a:buClr>
              <a:buSzPct val="75000"/>
              <a:buFont typeface="Wingdings" pitchFamily="2" charset="2"/>
              <a:buChar char="n"/>
            </a:pPr>
            <a:r>
              <a:rPr lang="en-US" sz="2600" b="1" dirty="0" smtClean="0">
                <a:latin typeface="+mj-lt"/>
              </a:rPr>
              <a:t>References (</a:t>
            </a:r>
            <a:r>
              <a:rPr lang="en-US" sz="2600" b="1" dirty="0" err="1" smtClean="0">
                <a:latin typeface="+mj-lt"/>
              </a:rPr>
              <a:t>Con’t</a:t>
            </a:r>
            <a:r>
              <a:rPr lang="en-US" sz="2600" b="1" dirty="0" smtClean="0">
                <a:latin typeface="+mj-lt"/>
              </a:rPr>
              <a:t>): </a:t>
            </a:r>
          </a:p>
          <a:p>
            <a:pPr marL="682625" lvl="1" indent="-225425" eaLnBrk="0" hangingPunct="0">
              <a:lnSpc>
                <a:spcPct val="90000"/>
              </a:lnSpc>
              <a:spcBef>
                <a:spcPct val="20000"/>
              </a:spcBef>
              <a:buClr>
                <a:srgbClr val="0066CC"/>
              </a:buClr>
              <a:buSzPct val="75000"/>
              <a:buFont typeface="Wingdings" pitchFamily="2" charset="2"/>
              <a:buChar char="n"/>
            </a:pPr>
            <a:r>
              <a:rPr lang="en-US" sz="2200" b="1" dirty="0" smtClean="0">
                <a:latin typeface="+mj-lt"/>
              </a:rPr>
              <a:t>ASHRAE </a:t>
            </a:r>
            <a:r>
              <a:rPr lang="en-US" sz="2200" b="1" dirty="0">
                <a:latin typeface="+mj-lt"/>
              </a:rPr>
              <a:t>Standard </a:t>
            </a:r>
            <a:r>
              <a:rPr lang="en-US" sz="2200" b="1" dirty="0" smtClean="0">
                <a:latin typeface="+mj-lt"/>
              </a:rPr>
              <a:t>90.1-2013, </a:t>
            </a:r>
            <a:r>
              <a:rPr lang="en-US" sz="2200" b="1" dirty="0">
                <a:latin typeface="+mj-lt"/>
              </a:rPr>
              <a:t>Energy Standard for Buildings Except Low Rise </a:t>
            </a:r>
            <a:r>
              <a:rPr lang="en-US" sz="2200" b="1" dirty="0" smtClean="0">
                <a:latin typeface="+mj-lt"/>
              </a:rPr>
              <a:t>Residential Buildings</a:t>
            </a:r>
          </a:p>
          <a:p>
            <a:pPr marL="682625" lvl="1" indent="-225425" eaLnBrk="0" hangingPunct="0">
              <a:lnSpc>
                <a:spcPct val="90000"/>
              </a:lnSpc>
              <a:spcBef>
                <a:spcPct val="20000"/>
              </a:spcBef>
              <a:buClr>
                <a:srgbClr val="0066CC"/>
              </a:buClr>
              <a:buSzPct val="75000"/>
              <a:buFont typeface="Wingdings" pitchFamily="2" charset="2"/>
              <a:buChar char="n"/>
            </a:pPr>
            <a:r>
              <a:rPr lang="en-US" sz="2200" b="1" dirty="0" smtClean="0">
                <a:latin typeface="+mj-lt"/>
              </a:rPr>
              <a:t>Illuminating </a:t>
            </a:r>
            <a:r>
              <a:rPr lang="en-US" sz="2200" b="1" dirty="0">
                <a:latin typeface="+mj-lt"/>
              </a:rPr>
              <a:t>Engineering Society of North America, Reference and Application </a:t>
            </a:r>
            <a:r>
              <a:rPr lang="en-US" sz="2200" b="1" dirty="0" smtClean="0">
                <a:latin typeface="+mj-lt"/>
              </a:rPr>
              <a:t>Lighting Handbook</a:t>
            </a:r>
          </a:p>
          <a:p>
            <a:pPr marL="682625" lvl="1" indent="-225425" eaLnBrk="0" hangingPunct="0">
              <a:lnSpc>
                <a:spcPct val="90000"/>
              </a:lnSpc>
              <a:spcBef>
                <a:spcPct val="20000"/>
              </a:spcBef>
              <a:buClr>
                <a:srgbClr val="0066CC"/>
              </a:buClr>
              <a:buSzPct val="75000"/>
              <a:buFont typeface="Wingdings" pitchFamily="2" charset="2"/>
              <a:buChar char="n"/>
            </a:pPr>
            <a:r>
              <a:rPr lang="en-US" sz="2200" b="1" dirty="0" smtClean="0">
                <a:latin typeface="+mj-lt"/>
              </a:rPr>
              <a:t>ICSSC </a:t>
            </a:r>
            <a:r>
              <a:rPr lang="en-US" sz="2200" b="1" dirty="0">
                <a:latin typeface="+mj-lt"/>
              </a:rPr>
              <a:t>RP6 - Standards of Seismic Safety for Existing Federally Owned and </a:t>
            </a:r>
            <a:r>
              <a:rPr lang="en-US" sz="2200" b="1" dirty="0" smtClean="0">
                <a:latin typeface="+mj-lt"/>
              </a:rPr>
              <a:t>Leased Buildings</a:t>
            </a:r>
          </a:p>
          <a:p>
            <a:pPr marL="682625" lvl="1" indent="-225425" eaLnBrk="0" hangingPunct="0">
              <a:lnSpc>
                <a:spcPct val="90000"/>
              </a:lnSpc>
              <a:spcBef>
                <a:spcPct val="20000"/>
              </a:spcBef>
              <a:buClr>
                <a:srgbClr val="0066CC"/>
              </a:buClr>
              <a:buSzPct val="75000"/>
              <a:buFont typeface="Wingdings" pitchFamily="2" charset="2"/>
              <a:buChar char="n"/>
            </a:pPr>
            <a:r>
              <a:rPr lang="en-US" sz="2200" b="1" dirty="0" smtClean="0">
                <a:latin typeface="+mj-lt"/>
              </a:rPr>
              <a:t>Architectural </a:t>
            </a:r>
            <a:r>
              <a:rPr lang="en-US" sz="2200" b="1" dirty="0">
                <a:latin typeface="+mj-lt"/>
              </a:rPr>
              <a:t>Barriers Act (ABA) Accessibility Standard for Department of </a:t>
            </a:r>
            <a:r>
              <a:rPr lang="en-US" sz="2200" b="1" dirty="0" smtClean="0">
                <a:latin typeface="+mj-lt"/>
              </a:rPr>
              <a:t>Defense Facilities</a:t>
            </a:r>
          </a:p>
          <a:p>
            <a:pPr marL="682625" lvl="1" indent="-225425" eaLnBrk="0" hangingPunct="0">
              <a:lnSpc>
                <a:spcPct val="90000"/>
              </a:lnSpc>
              <a:spcBef>
                <a:spcPct val="20000"/>
              </a:spcBef>
              <a:buClr>
                <a:srgbClr val="0066CC"/>
              </a:buClr>
              <a:buSzPct val="75000"/>
              <a:buFont typeface="Wingdings" pitchFamily="2" charset="2"/>
              <a:buChar char="n"/>
            </a:pPr>
            <a:r>
              <a:rPr lang="en-US" sz="2200" b="1" dirty="0" smtClean="0">
                <a:latin typeface="+mj-lt"/>
              </a:rPr>
              <a:t>Other standards as applicable</a:t>
            </a:r>
            <a:endParaRPr lang="en-US" sz="2200" b="1" dirty="0">
              <a:latin typeface="+mj-lt"/>
            </a:endParaRP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7162800" y="6472237"/>
            <a:ext cx="1905000" cy="3381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5A21AF1-95C8-40A6-8FE8-C6D9A032E6A0}" type="slidenum">
              <a:rPr lang="en-US" sz="1600" smtClean="0"/>
              <a:pPr algn="r">
                <a:defRPr/>
              </a:pPr>
              <a:t>7</a:t>
            </a:fld>
            <a:endParaRPr lang="en-US" sz="1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Built Right, Ready to Fight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13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371600"/>
            <a:ext cx="7181548" cy="4167188"/>
          </a:xfrm>
        </p:spPr>
        <p:txBody>
          <a:bodyPr/>
          <a:lstStyle/>
          <a:p>
            <a:pPr>
              <a:buClr>
                <a:srgbClr val="0066CC"/>
              </a:buClr>
            </a:pPr>
            <a:r>
              <a:rPr lang="en-US" altLang="en-US" dirty="0" smtClean="0"/>
              <a:t>Basis of Design (Design Analysis)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Design Narrative</a:t>
            </a:r>
            <a:endParaRPr lang="en-US" altLang="en-US" dirty="0"/>
          </a:p>
          <a:p>
            <a:pPr lvl="1"/>
            <a:r>
              <a:rPr lang="en-US" altLang="en-US" dirty="0" smtClean="0"/>
              <a:t>Engineering Calculations</a:t>
            </a:r>
            <a:endParaRPr lang="en-US" altLang="en-US" dirty="0">
              <a:solidFill>
                <a:srgbClr val="000000"/>
              </a:solidFill>
            </a:endParaRPr>
          </a:p>
          <a:p>
            <a:pPr>
              <a:buClr>
                <a:srgbClr val="0066CC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Concept, 30%, 60%, 90%, 100% (Final)</a:t>
            </a:r>
          </a:p>
          <a:p>
            <a:pPr lvl="1"/>
            <a:r>
              <a:rPr lang="en-US" altLang="en-US" sz="2600" dirty="0" smtClean="0">
                <a:solidFill>
                  <a:srgbClr val="000000"/>
                </a:solidFill>
              </a:rPr>
              <a:t>Drawings (w/ HAFB Title block)</a:t>
            </a:r>
          </a:p>
          <a:p>
            <a:pPr lvl="1"/>
            <a:r>
              <a:rPr lang="en-US" altLang="en-US" sz="2600" dirty="0" smtClean="0">
                <a:solidFill>
                  <a:srgbClr val="000000"/>
                </a:solidFill>
              </a:rPr>
              <a:t>UFGS Specifications (Using </a:t>
            </a:r>
            <a:r>
              <a:rPr lang="en-US" altLang="en-US" sz="2600" dirty="0" err="1" smtClean="0">
                <a:solidFill>
                  <a:srgbClr val="000000"/>
                </a:solidFill>
              </a:rPr>
              <a:t>SpecsIntact</a:t>
            </a:r>
            <a:r>
              <a:rPr lang="en-US" altLang="en-US" sz="2600" dirty="0" smtClean="0">
                <a:solidFill>
                  <a:srgbClr val="000000"/>
                </a:solidFill>
              </a:rPr>
              <a:t>)</a:t>
            </a:r>
          </a:p>
          <a:p>
            <a:pPr>
              <a:buClr>
                <a:srgbClr val="0066CC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Material and Equipment Cut Sheets </a:t>
            </a:r>
          </a:p>
          <a:p>
            <a:pPr>
              <a:buClr>
                <a:srgbClr val="0066CC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Quality Control Plans</a:t>
            </a:r>
          </a:p>
          <a:p>
            <a:pPr>
              <a:buClr>
                <a:srgbClr val="0066CC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Maintenance Plans</a:t>
            </a:r>
          </a:p>
          <a:p>
            <a:pPr>
              <a:buClr>
                <a:srgbClr val="0066CC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Sub-Contracting Plans</a:t>
            </a:r>
          </a:p>
          <a:p>
            <a:pPr>
              <a:buClr>
                <a:srgbClr val="0066CC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Project Schedules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64294"/>
            <a:ext cx="72390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latin typeface="+mn-lt"/>
              </a:rPr>
              <a:t>TO Design Submittals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162800" y="6472237"/>
            <a:ext cx="1905000" cy="3381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5A21AF1-95C8-40A6-8FE8-C6D9A032E6A0}" type="slidenum">
              <a:rPr lang="en-US" sz="1600" smtClean="0"/>
              <a:pPr algn="r">
                <a:defRPr/>
              </a:pPr>
              <a:t>8</a:t>
            </a:fld>
            <a:endParaRPr lang="en-US" sz="1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Built Right, Ready to Fight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062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201965" y="-106363"/>
            <a:ext cx="6814154" cy="1020763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TO Construction Submittals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65642" y="1295400"/>
            <a:ext cx="8686800" cy="4800600"/>
          </a:xfrm>
        </p:spPr>
        <p:txBody>
          <a:bodyPr/>
          <a:lstStyle/>
          <a:p>
            <a:r>
              <a:rPr lang="en-US" altLang="en-US" sz="2400" dirty="0" smtClean="0"/>
              <a:t>References:</a:t>
            </a:r>
          </a:p>
          <a:p>
            <a:pPr lvl="1"/>
            <a:r>
              <a:rPr lang="en-US" altLang="en-US" sz="2200" dirty="0" smtClean="0"/>
              <a:t>Safety Plan Tailored to Task Order</a:t>
            </a:r>
          </a:p>
          <a:p>
            <a:pPr lvl="1"/>
            <a:r>
              <a:rPr lang="en-US" altLang="en-US" sz="2200" dirty="0" smtClean="0"/>
              <a:t>Material Submittals</a:t>
            </a:r>
          </a:p>
          <a:p>
            <a:pPr lvl="1"/>
            <a:r>
              <a:rPr lang="en-US" altLang="en-US" sz="2200" dirty="0"/>
              <a:t>Progress Schedules and Reports</a:t>
            </a:r>
          </a:p>
          <a:p>
            <a:pPr lvl="1"/>
            <a:r>
              <a:rPr lang="en-US" altLang="en-US" sz="2200" dirty="0" smtClean="0"/>
              <a:t>Red Line/As-Built Drawings &amp; Specifications</a:t>
            </a:r>
          </a:p>
          <a:p>
            <a:pPr lvl="2"/>
            <a:r>
              <a:rPr lang="en-US" altLang="en-US" sz="1600" dirty="0" smtClean="0"/>
              <a:t>AutoCAD, pdf, paper</a:t>
            </a:r>
          </a:p>
          <a:p>
            <a:pPr lvl="1"/>
            <a:r>
              <a:rPr lang="en-US" altLang="en-US" sz="2200" dirty="0" smtClean="0"/>
              <a:t>Test Reports</a:t>
            </a:r>
          </a:p>
          <a:p>
            <a:pPr lvl="2"/>
            <a:r>
              <a:rPr lang="en-US" altLang="en-US" sz="1600" dirty="0" smtClean="0"/>
              <a:t>Includes Test &amp; Balance, Fire Suppression, Concrete Strength, etc.</a:t>
            </a:r>
          </a:p>
          <a:p>
            <a:pPr lvl="1"/>
            <a:r>
              <a:rPr lang="en-US" altLang="en-US" sz="2200" dirty="0" smtClean="0"/>
              <a:t>Commissioning Report</a:t>
            </a:r>
          </a:p>
          <a:p>
            <a:pPr lvl="2"/>
            <a:r>
              <a:rPr lang="en-US" altLang="en-US" sz="1600" dirty="0" smtClean="0"/>
              <a:t>Independent Commissioning Contractor</a:t>
            </a:r>
          </a:p>
          <a:p>
            <a:pPr lvl="1"/>
            <a:r>
              <a:rPr lang="en-US" altLang="en-US" sz="2200" dirty="0" smtClean="0"/>
              <a:t>Maintenance Manuals</a:t>
            </a:r>
          </a:p>
          <a:p>
            <a:pPr lvl="2"/>
            <a:r>
              <a:rPr lang="en-US" altLang="en-US" sz="1600" dirty="0" smtClean="0"/>
              <a:t>Custom and Off the Shelf</a:t>
            </a:r>
          </a:p>
          <a:p>
            <a:pPr lvl="1"/>
            <a:r>
              <a:rPr lang="en-US" altLang="en-US" sz="2200" dirty="0" smtClean="0"/>
              <a:t>Transfer &amp; Acceptance of DoD Real Property (DD Form1354)</a:t>
            </a:r>
          </a:p>
          <a:p>
            <a:pPr lvl="1"/>
            <a:r>
              <a:rPr lang="en-US" altLang="en-US" sz="2200" dirty="0" smtClean="0"/>
              <a:t>Others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162800" y="6472237"/>
            <a:ext cx="1905000" cy="3381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5A21AF1-95C8-40A6-8FE8-C6D9A032E6A0}" type="slidenum">
              <a:rPr lang="en-US" sz="1600" smtClean="0"/>
              <a:pPr algn="r">
                <a:defRPr/>
              </a:pPr>
              <a:t>9</a:t>
            </a:fld>
            <a:endParaRPr lang="en-US" sz="1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Built Right, Ready to Fight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7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ld Stripes">
  <a:themeElements>
    <a:clrScheme name="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0066CC"/>
      </a:accent1>
      <a:accent2>
        <a:srgbClr val="990000"/>
      </a:accent2>
      <a:accent3>
        <a:srgbClr val="FFFFFF"/>
      </a:accent3>
      <a:accent4>
        <a:srgbClr val="000000"/>
      </a:accent4>
      <a:accent5>
        <a:srgbClr val="AAB8E2"/>
      </a:accent5>
      <a:accent6>
        <a:srgbClr val="8A0000"/>
      </a:accent6>
      <a:hlink>
        <a:srgbClr val="FFCC00"/>
      </a:hlink>
      <a:folHlink>
        <a:srgbClr val="B2B2B2"/>
      </a:folHlink>
    </a:clrScheme>
    <a:fontScheme name="Bold Strip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/>
      <a:bodyPr/>
      <a:lstStyle>
        <a:defPPr>
          <a:defRPr smtClean="0"/>
        </a:defPPr>
      </a:lstStyle>
    </a:tx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295D2CE9BE1046A60BC2A15B4BF50E" ma:contentTypeVersion="0" ma:contentTypeDescription="Create a new document." ma:contentTypeScope="" ma:versionID="905e9d07f9b552f9023404d0ca34137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ED8D31C-6454-45E0-9C59-8DD6700591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455A9C-EA20-4032-A3AF-F57C7375BE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ED82C99-7C1B-4EEB-ABC3-47937484F6C3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C8D72F4D-58FE-4557-B23F-1967A92D24A0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Designs\Bold Stripes.pot</Template>
  <TotalTime>6966</TotalTime>
  <Words>1763</Words>
  <Application>Microsoft Office PowerPoint</Application>
  <PresentationFormat>On-screen Show (4:3)</PresentationFormat>
  <Paragraphs>350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 (Headings)</vt:lpstr>
      <vt:lpstr>Arial Rounded MT Bold</vt:lpstr>
      <vt:lpstr>Times New Roman</vt:lpstr>
      <vt:lpstr>Verdana</vt:lpstr>
      <vt:lpstr>Wingdings</vt:lpstr>
      <vt:lpstr>Bold Stripes</vt:lpstr>
      <vt:lpstr>Ogden Air Logistics Complex</vt:lpstr>
      <vt:lpstr>MACC IV Overview</vt:lpstr>
      <vt:lpstr>Task Order (TO) USAF Requirements</vt:lpstr>
      <vt:lpstr>Task Order (TO) USAF Requirements</vt:lpstr>
      <vt:lpstr>TO Code Requirements</vt:lpstr>
      <vt:lpstr>TO Standard Requirements</vt:lpstr>
      <vt:lpstr>TO Standard Requirements (Con’t)</vt:lpstr>
      <vt:lpstr>TO Design Submittals</vt:lpstr>
      <vt:lpstr>TO Construction Submittals</vt:lpstr>
      <vt:lpstr>Example MACC Projects</vt:lpstr>
      <vt:lpstr>Ex 1 - 388th &amp; 419th FW B5 Bay J Renovation</vt:lpstr>
      <vt:lpstr>Ex 1 - 388th &amp; 419th FW B5 Bay J Renovation (Con’t)</vt:lpstr>
      <vt:lpstr>Ex 2 - B225 Repair High Bay for F-35 Program</vt:lpstr>
      <vt:lpstr>Ex 2 - B225 Repair High Bay for F-35 Program (Con’t)</vt:lpstr>
      <vt:lpstr>PowerPoint Presentation</vt:lpstr>
      <vt:lpstr>PowerPoint Presentation</vt:lpstr>
      <vt:lpstr>PowerPoint Presentation</vt:lpstr>
      <vt:lpstr>PowerPoint Presentation</vt:lpstr>
      <vt:lpstr>Ex 5 - Little Mountain Substation</vt:lpstr>
      <vt:lpstr>Ex 5 - Little Mountain Substation (Con’t)</vt:lpstr>
      <vt:lpstr>Ex 6 - Hangar B43 Renovation</vt:lpstr>
      <vt:lpstr>Ex 7 - B120 Egress Project</vt:lpstr>
      <vt:lpstr>Ex 7 - B120 Egress Project (Con’t)</vt:lpstr>
      <vt:lpstr>Safety</vt:lpstr>
      <vt:lpstr>Security</vt:lpstr>
      <vt:lpstr>Security (Con’t)</vt:lpstr>
      <vt:lpstr>Security (Con’t)</vt:lpstr>
      <vt:lpstr>Security (Con’t)</vt:lpstr>
      <vt:lpstr>Questions</vt:lpstr>
    </vt:vector>
  </TitlesOfParts>
  <Company>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Kent.Bingham</dc:creator>
  <cp:lastModifiedBy>ROSADO, FRANCIS NH-03 USAF AFMC 75 CEG/CENME</cp:lastModifiedBy>
  <cp:revision>709</cp:revision>
  <cp:lastPrinted>2019-11-04T17:31:36Z</cp:lastPrinted>
  <dcterms:created xsi:type="dcterms:W3CDTF">2002-10-23T14:12:42Z</dcterms:created>
  <dcterms:modified xsi:type="dcterms:W3CDTF">2019-11-04T17:57:18Z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0x0101009A295D2CE9BE1046A60BC2A15B4BF50E</vt:lpwstr>
  </property>
</Properties>
</file>